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21" r:id="rId3"/>
    <p:sldId id="322" r:id="rId4"/>
    <p:sldId id="323" r:id="rId5"/>
    <p:sldId id="324" r:id="rId6"/>
    <p:sldId id="326" r:id="rId7"/>
    <p:sldId id="334" r:id="rId8"/>
    <p:sldId id="327" r:id="rId9"/>
    <p:sldId id="335" r:id="rId10"/>
    <p:sldId id="328" r:id="rId11"/>
    <p:sldId id="317" r:id="rId12"/>
    <p:sldId id="273" r:id="rId13"/>
    <p:sldId id="274" r:id="rId14"/>
    <p:sldId id="275" r:id="rId15"/>
    <p:sldId id="276" r:id="rId16"/>
    <p:sldId id="277" r:id="rId17"/>
    <p:sldId id="283" r:id="rId18"/>
    <p:sldId id="318" r:id="rId19"/>
    <p:sldId id="285" r:id="rId20"/>
    <p:sldId id="286" r:id="rId21"/>
    <p:sldId id="287" r:id="rId22"/>
    <p:sldId id="288" r:id="rId23"/>
    <p:sldId id="289" r:id="rId24"/>
    <p:sldId id="333" r:id="rId25"/>
    <p:sldId id="330" r:id="rId26"/>
    <p:sldId id="331" r:id="rId27"/>
    <p:sldId id="332" r:id="rId28"/>
    <p:sldId id="291" r:id="rId29"/>
  </p:sldIdLst>
  <p:sldSz cx="12192000" cy="6858000"/>
  <p:notesSz cx="6884988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DB"/>
    <a:srgbClr val="28727C"/>
    <a:srgbClr val="F7BBE4"/>
    <a:srgbClr val="FFC5C5"/>
    <a:srgbClr val="E6D5F3"/>
    <a:srgbClr val="830F5F"/>
    <a:srgbClr val="87C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710" autoAdjust="0"/>
  </p:normalViewPr>
  <p:slideViewPr>
    <p:cSldViewPr snapToGrid="0" showGuides="1">
      <p:cViewPr varScale="1">
        <p:scale>
          <a:sx n="108" d="100"/>
          <a:sy n="108" d="100"/>
        </p:scale>
        <p:origin x="105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B2D27-817F-4B95-A5A7-4CECE87A4B17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6FAAFC43-3F5F-40EF-B615-8730516C6801}">
      <dgm:prSet phldrT="[Texto]"/>
      <dgm:spPr/>
      <dgm:t>
        <a:bodyPr/>
        <a:lstStyle/>
        <a:p>
          <a:r>
            <a:rPr lang="pt-BR"/>
            <a:t>Projetos</a:t>
          </a:r>
        </a:p>
      </dgm:t>
    </dgm:pt>
    <dgm:pt modelId="{FB743A54-BF6F-4B93-9133-C08FA55A5DA3}" type="parTrans" cxnId="{E9DBCCB5-5D1D-475A-BE27-5A461518D84B}">
      <dgm:prSet/>
      <dgm:spPr/>
      <dgm:t>
        <a:bodyPr/>
        <a:lstStyle/>
        <a:p>
          <a:endParaRPr lang="pt-BR" sz="1400"/>
        </a:p>
      </dgm:t>
    </dgm:pt>
    <dgm:pt modelId="{FAEA06D3-7CA9-451C-86E3-ADAD0CB49359}" type="sibTrans" cxnId="{E9DBCCB5-5D1D-475A-BE27-5A461518D84B}">
      <dgm:prSet/>
      <dgm:spPr/>
      <dgm:t>
        <a:bodyPr/>
        <a:lstStyle/>
        <a:p>
          <a:endParaRPr lang="pt-BR"/>
        </a:p>
      </dgm:t>
    </dgm:pt>
    <dgm:pt modelId="{4C2ECDBD-0EA2-4B3C-AF5B-364E51D07C60}">
      <dgm:prSet phldrT="[Texto]"/>
      <dgm:spPr/>
      <dgm:t>
        <a:bodyPr/>
        <a:lstStyle/>
        <a:p>
          <a:r>
            <a:rPr lang="pt-BR"/>
            <a:t>Título</a:t>
          </a:r>
        </a:p>
      </dgm:t>
    </dgm:pt>
    <dgm:pt modelId="{725DB989-11C3-4E5C-B75C-C802B4D9B903}" type="parTrans" cxnId="{FC2D0EE4-C185-4FAF-8BFB-20D7626F5750}">
      <dgm:prSet/>
      <dgm:spPr/>
      <dgm:t>
        <a:bodyPr/>
        <a:lstStyle/>
        <a:p>
          <a:endParaRPr lang="pt-BR" sz="1400"/>
        </a:p>
      </dgm:t>
    </dgm:pt>
    <dgm:pt modelId="{A79A5486-176D-4F0E-8D8D-1971C7EA1F9C}" type="sibTrans" cxnId="{FC2D0EE4-C185-4FAF-8BFB-20D7626F5750}">
      <dgm:prSet/>
      <dgm:spPr/>
      <dgm:t>
        <a:bodyPr/>
        <a:lstStyle/>
        <a:p>
          <a:endParaRPr lang="pt-BR"/>
        </a:p>
      </dgm:t>
    </dgm:pt>
    <dgm:pt modelId="{F99034D8-F1E1-4F63-82E8-DB2E124F88CA}">
      <dgm:prSet phldrT="[Texto]"/>
      <dgm:spPr/>
      <dgm:t>
        <a:bodyPr/>
        <a:lstStyle/>
        <a:p>
          <a:r>
            <a:rPr lang="pt-BR"/>
            <a:t>Programas</a:t>
          </a:r>
        </a:p>
      </dgm:t>
    </dgm:pt>
    <dgm:pt modelId="{618553C3-EC52-4728-BDE1-41D9850CA311}" type="parTrans" cxnId="{5D1D0417-2E0F-44FE-AB36-B531CDAD355B}">
      <dgm:prSet/>
      <dgm:spPr/>
      <dgm:t>
        <a:bodyPr/>
        <a:lstStyle/>
        <a:p>
          <a:endParaRPr lang="pt-BR" sz="1400"/>
        </a:p>
      </dgm:t>
    </dgm:pt>
    <dgm:pt modelId="{A31AD1C7-6AA1-4E33-8ECC-98D9803121B9}" type="sibTrans" cxnId="{5D1D0417-2E0F-44FE-AB36-B531CDAD355B}">
      <dgm:prSet/>
      <dgm:spPr/>
      <dgm:t>
        <a:bodyPr/>
        <a:lstStyle/>
        <a:p>
          <a:endParaRPr lang="pt-BR"/>
        </a:p>
      </dgm:t>
    </dgm:pt>
    <dgm:pt modelId="{6946BBFF-61D9-4600-B097-A85637BC334D}">
      <dgm:prSet phldrT="[Texto]"/>
      <dgm:spPr/>
      <dgm:t>
        <a:bodyPr/>
        <a:lstStyle/>
        <a:p>
          <a:r>
            <a:rPr lang="pt-BR" dirty="0"/>
            <a:t>Título</a:t>
          </a:r>
        </a:p>
      </dgm:t>
    </dgm:pt>
    <dgm:pt modelId="{C75B440E-FE44-4A87-B695-C8A9249DCB98}" type="parTrans" cxnId="{775B9585-884C-49B5-9D39-AE2C679CC501}">
      <dgm:prSet/>
      <dgm:spPr/>
      <dgm:t>
        <a:bodyPr/>
        <a:lstStyle/>
        <a:p>
          <a:endParaRPr lang="pt-BR" sz="1400"/>
        </a:p>
      </dgm:t>
    </dgm:pt>
    <dgm:pt modelId="{B7074191-1F7F-43B0-BA1A-A6BA70FB6CC7}" type="sibTrans" cxnId="{775B9585-884C-49B5-9D39-AE2C679CC501}">
      <dgm:prSet/>
      <dgm:spPr/>
      <dgm:t>
        <a:bodyPr/>
        <a:lstStyle/>
        <a:p>
          <a:endParaRPr lang="pt-BR"/>
        </a:p>
      </dgm:t>
    </dgm:pt>
    <dgm:pt modelId="{B5393047-6E00-49CC-B322-71E437AF9ED2}">
      <dgm:prSet/>
      <dgm:spPr/>
      <dgm:t>
        <a:bodyPr/>
        <a:lstStyle/>
        <a:p>
          <a:r>
            <a:rPr lang="pt-BR"/>
            <a:t>Localização</a:t>
          </a:r>
        </a:p>
      </dgm:t>
    </dgm:pt>
    <dgm:pt modelId="{97B6A70A-B12E-4D3E-B2B3-A6F887017C5F}" type="parTrans" cxnId="{719218CD-5015-4930-9AA9-321F76060DA8}">
      <dgm:prSet/>
      <dgm:spPr/>
      <dgm:t>
        <a:bodyPr/>
        <a:lstStyle/>
        <a:p>
          <a:endParaRPr lang="pt-BR" sz="1400"/>
        </a:p>
      </dgm:t>
    </dgm:pt>
    <dgm:pt modelId="{3F88764B-542D-460D-8598-122CF4DD561D}" type="sibTrans" cxnId="{719218CD-5015-4930-9AA9-321F76060DA8}">
      <dgm:prSet/>
      <dgm:spPr/>
      <dgm:t>
        <a:bodyPr/>
        <a:lstStyle/>
        <a:p>
          <a:endParaRPr lang="pt-BR"/>
        </a:p>
      </dgm:t>
    </dgm:pt>
    <dgm:pt modelId="{C5821BC5-9623-4244-8C41-B51A53ADB1F6}">
      <dgm:prSet/>
      <dgm:spPr/>
      <dgm:t>
        <a:bodyPr/>
        <a:lstStyle/>
        <a:p>
          <a:r>
            <a:rPr lang="pt-BR"/>
            <a:t>Objetivo</a:t>
          </a:r>
        </a:p>
      </dgm:t>
    </dgm:pt>
    <dgm:pt modelId="{29200BF5-B21D-4F0C-8AB8-BC596ED0B3AB}" type="parTrans" cxnId="{4D34495A-50CF-4DB9-A19B-48015895193E}">
      <dgm:prSet/>
      <dgm:spPr/>
      <dgm:t>
        <a:bodyPr/>
        <a:lstStyle/>
        <a:p>
          <a:endParaRPr lang="pt-BR" sz="1400"/>
        </a:p>
      </dgm:t>
    </dgm:pt>
    <dgm:pt modelId="{A6CCC9EE-B371-4E43-A8DE-2AAFF4C90CF5}" type="sibTrans" cxnId="{4D34495A-50CF-4DB9-A19B-48015895193E}">
      <dgm:prSet/>
      <dgm:spPr/>
      <dgm:t>
        <a:bodyPr/>
        <a:lstStyle/>
        <a:p>
          <a:endParaRPr lang="pt-BR"/>
        </a:p>
      </dgm:t>
    </dgm:pt>
    <dgm:pt modelId="{DA76E800-3FDC-4C41-80CE-69A98F8B0B13}">
      <dgm:prSet/>
      <dgm:spPr/>
      <dgm:t>
        <a:bodyPr/>
        <a:lstStyle/>
        <a:p>
          <a:r>
            <a:rPr lang="pt-BR"/>
            <a:t>Prioridade</a:t>
          </a:r>
        </a:p>
      </dgm:t>
    </dgm:pt>
    <dgm:pt modelId="{74076DAE-908C-4C9C-9516-66104C117970}" type="parTrans" cxnId="{0F93C7A8-F328-476C-AFE5-6ADDFE0A2EA3}">
      <dgm:prSet/>
      <dgm:spPr/>
      <dgm:t>
        <a:bodyPr/>
        <a:lstStyle/>
        <a:p>
          <a:endParaRPr lang="pt-BR" sz="1400"/>
        </a:p>
      </dgm:t>
    </dgm:pt>
    <dgm:pt modelId="{C8C0D689-411F-4BB5-89E4-80322DE4E740}" type="sibTrans" cxnId="{0F93C7A8-F328-476C-AFE5-6ADDFE0A2EA3}">
      <dgm:prSet/>
      <dgm:spPr/>
      <dgm:t>
        <a:bodyPr/>
        <a:lstStyle/>
        <a:p>
          <a:endParaRPr lang="pt-BR"/>
        </a:p>
      </dgm:t>
    </dgm:pt>
    <dgm:pt modelId="{CB6A88FF-0695-417B-9DCB-ED22E5C3CDB9}">
      <dgm:prSet/>
      <dgm:spPr/>
      <dgm:t>
        <a:bodyPr/>
        <a:lstStyle/>
        <a:p>
          <a:r>
            <a:rPr lang="pt-BR"/>
            <a:t>Justificativa</a:t>
          </a:r>
        </a:p>
      </dgm:t>
    </dgm:pt>
    <dgm:pt modelId="{589C29E4-0099-459C-B2FD-0C6C56C49697}" type="parTrans" cxnId="{4E227EC4-D3F1-4C6A-A04B-27C4D3319A51}">
      <dgm:prSet/>
      <dgm:spPr/>
      <dgm:t>
        <a:bodyPr/>
        <a:lstStyle/>
        <a:p>
          <a:endParaRPr lang="pt-BR" sz="1400"/>
        </a:p>
      </dgm:t>
    </dgm:pt>
    <dgm:pt modelId="{C7D1E291-AB39-453B-BD52-CFFE136736A6}" type="sibTrans" cxnId="{4E227EC4-D3F1-4C6A-A04B-27C4D3319A51}">
      <dgm:prSet/>
      <dgm:spPr/>
      <dgm:t>
        <a:bodyPr/>
        <a:lstStyle/>
        <a:p>
          <a:endParaRPr lang="pt-BR"/>
        </a:p>
      </dgm:t>
    </dgm:pt>
    <dgm:pt modelId="{6109CEA2-96CD-4D20-99CB-0ABF1715227A}">
      <dgm:prSet/>
      <dgm:spPr/>
      <dgm:t>
        <a:bodyPr/>
        <a:lstStyle/>
        <a:p>
          <a:r>
            <a:rPr lang="pt-BR"/>
            <a:t>Responsável</a:t>
          </a:r>
        </a:p>
      </dgm:t>
    </dgm:pt>
    <dgm:pt modelId="{39AE4D5D-3475-44F2-BD97-0DA040662B43}" type="parTrans" cxnId="{1EF104A7-100C-48EF-BE6A-7EE5B5887D91}">
      <dgm:prSet/>
      <dgm:spPr/>
      <dgm:t>
        <a:bodyPr/>
        <a:lstStyle/>
        <a:p>
          <a:endParaRPr lang="pt-BR" sz="1400"/>
        </a:p>
      </dgm:t>
    </dgm:pt>
    <dgm:pt modelId="{7C0BA303-3828-4F3E-902F-4E7E7633A90A}" type="sibTrans" cxnId="{1EF104A7-100C-48EF-BE6A-7EE5B5887D91}">
      <dgm:prSet/>
      <dgm:spPr/>
      <dgm:t>
        <a:bodyPr/>
        <a:lstStyle/>
        <a:p>
          <a:endParaRPr lang="pt-BR"/>
        </a:p>
      </dgm:t>
    </dgm:pt>
    <dgm:pt modelId="{9FCD444F-0122-44D8-A68A-1C23FB471DF5}">
      <dgm:prSet/>
      <dgm:spPr/>
      <dgm:t>
        <a:bodyPr/>
        <a:lstStyle/>
        <a:p>
          <a:r>
            <a:rPr lang="pt-BR"/>
            <a:t>Descrição</a:t>
          </a:r>
        </a:p>
      </dgm:t>
    </dgm:pt>
    <dgm:pt modelId="{56043844-81AD-49E9-A6E6-B9282179316E}" type="parTrans" cxnId="{96142443-3BA3-4737-9B7D-66F6D57898C8}">
      <dgm:prSet/>
      <dgm:spPr/>
      <dgm:t>
        <a:bodyPr/>
        <a:lstStyle/>
        <a:p>
          <a:endParaRPr lang="pt-BR" sz="1400"/>
        </a:p>
      </dgm:t>
    </dgm:pt>
    <dgm:pt modelId="{C12387CF-BC02-4ACA-845F-1A759842A0AE}" type="sibTrans" cxnId="{96142443-3BA3-4737-9B7D-66F6D57898C8}">
      <dgm:prSet/>
      <dgm:spPr/>
      <dgm:t>
        <a:bodyPr/>
        <a:lstStyle/>
        <a:p>
          <a:endParaRPr lang="pt-BR"/>
        </a:p>
      </dgm:t>
    </dgm:pt>
    <dgm:pt modelId="{843F699F-4A2E-49B8-9018-2EE88187B47D}">
      <dgm:prSet/>
      <dgm:spPr/>
      <dgm:t>
        <a:bodyPr/>
        <a:lstStyle/>
        <a:p>
          <a:r>
            <a:rPr lang="pt-BR"/>
            <a:t>Prazo</a:t>
          </a:r>
        </a:p>
      </dgm:t>
    </dgm:pt>
    <dgm:pt modelId="{1270A4B4-89C4-4556-AD1E-29CE75E85DAE}" type="parTrans" cxnId="{E5B2FC33-AEF0-4DAD-B06D-080CCCEF6D15}">
      <dgm:prSet/>
      <dgm:spPr/>
      <dgm:t>
        <a:bodyPr/>
        <a:lstStyle/>
        <a:p>
          <a:endParaRPr lang="pt-BR" sz="1400"/>
        </a:p>
      </dgm:t>
    </dgm:pt>
    <dgm:pt modelId="{66ECA567-5F51-4893-B7CF-A11CF3587912}" type="sibTrans" cxnId="{E5B2FC33-AEF0-4DAD-B06D-080CCCEF6D15}">
      <dgm:prSet/>
      <dgm:spPr/>
      <dgm:t>
        <a:bodyPr/>
        <a:lstStyle/>
        <a:p>
          <a:endParaRPr lang="pt-BR"/>
        </a:p>
      </dgm:t>
    </dgm:pt>
    <dgm:pt modelId="{A02DAF69-7AFE-49D0-9226-25F3E804A157}">
      <dgm:prSet/>
      <dgm:spPr/>
      <dgm:t>
        <a:bodyPr/>
        <a:lstStyle/>
        <a:p>
          <a:r>
            <a:rPr lang="pt-BR"/>
            <a:t>Custo</a:t>
          </a:r>
        </a:p>
      </dgm:t>
    </dgm:pt>
    <dgm:pt modelId="{DE0C6EDA-A613-441A-96FB-BA09B2FC97D7}" type="parTrans" cxnId="{87C136F2-C679-46D7-83C4-B6A6F178FF3C}">
      <dgm:prSet/>
      <dgm:spPr/>
      <dgm:t>
        <a:bodyPr/>
        <a:lstStyle/>
        <a:p>
          <a:endParaRPr lang="pt-BR" sz="1400"/>
        </a:p>
      </dgm:t>
    </dgm:pt>
    <dgm:pt modelId="{319A0877-BDBE-4D67-9A15-CE26FAAF7E41}" type="sibTrans" cxnId="{87C136F2-C679-46D7-83C4-B6A6F178FF3C}">
      <dgm:prSet/>
      <dgm:spPr/>
      <dgm:t>
        <a:bodyPr/>
        <a:lstStyle/>
        <a:p>
          <a:endParaRPr lang="pt-BR"/>
        </a:p>
      </dgm:t>
    </dgm:pt>
    <dgm:pt modelId="{776C199B-0B11-43D8-B7E3-78F0D3F90457}">
      <dgm:prSet/>
      <dgm:spPr/>
      <dgm:t>
        <a:bodyPr/>
        <a:lstStyle/>
        <a:p>
          <a:r>
            <a:rPr lang="pt-BR"/>
            <a:t>Fonte de Recursos</a:t>
          </a:r>
        </a:p>
      </dgm:t>
    </dgm:pt>
    <dgm:pt modelId="{1A559ABD-B8EA-4A3A-BBC2-A51E636F03F1}" type="parTrans" cxnId="{5FB90236-4402-40F4-8859-1FFBCAACFFD5}">
      <dgm:prSet/>
      <dgm:spPr/>
      <dgm:t>
        <a:bodyPr/>
        <a:lstStyle/>
        <a:p>
          <a:endParaRPr lang="pt-BR" sz="1400"/>
        </a:p>
      </dgm:t>
    </dgm:pt>
    <dgm:pt modelId="{705CE5D7-55C6-4E7F-89BB-9341AE8213DE}" type="sibTrans" cxnId="{5FB90236-4402-40F4-8859-1FFBCAACFFD5}">
      <dgm:prSet/>
      <dgm:spPr/>
      <dgm:t>
        <a:bodyPr/>
        <a:lstStyle/>
        <a:p>
          <a:endParaRPr lang="pt-BR"/>
        </a:p>
      </dgm:t>
    </dgm:pt>
    <dgm:pt modelId="{BD5468A8-D4E2-45F6-A9E9-2F9DDABFB856}">
      <dgm:prSet/>
      <dgm:spPr/>
      <dgm:t>
        <a:bodyPr/>
        <a:lstStyle/>
        <a:p>
          <a:r>
            <a:rPr lang="pt-BR"/>
            <a:t>Áreas Prioritárias</a:t>
          </a:r>
        </a:p>
      </dgm:t>
    </dgm:pt>
    <dgm:pt modelId="{C1EBF3B7-0E96-4FEC-9BE9-5C2F06A6F3A9}" type="parTrans" cxnId="{9010C1C3-8928-4CB0-A387-F016B9295506}">
      <dgm:prSet/>
      <dgm:spPr/>
      <dgm:t>
        <a:bodyPr/>
        <a:lstStyle/>
        <a:p>
          <a:endParaRPr lang="pt-BR" sz="1400"/>
        </a:p>
      </dgm:t>
    </dgm:pt>
    <dgm:pt modelId="{92717411-5E5A-4FAC-8F8A-934671EB5D1D}" type="sibTrans" cxnId="{9010C1C3-8928-4CB0-A387-F016B9295506}">
      <dgm:prSet/>
      <dgm:spPr/>
      <dgm:t>
        <a:bodyPr/>
        <a:lstStyle/>
        <a:p>
          <a:endParaRPr lang="pt-BR"/>
        </a:p>
      </dgm:t>
    </dgm:pt>
    <dgm:pt modelId="{D73F9E9A-AFDA-4701-A271-2D2BFA5E411F}">
      <dgm:prSet/>
      <dgm:spPr/>
      <dgm:t>
        <a:bodyPr/>
        <a:lstStyle/>
        <a:p>
          <a:r>
            <a:rPr lang="pt-BR" dirty="0"/>
            <a:t>Justificativa</a:t>
          </a:r>
        </a:p>
      </dgm:t>
    </dgm:pt>
    <dgm:pt modelId="{86F684F9-44E9-4502-9940-86991B9FF1CD}" type="parTrans" cxnId="{EE714F11-1FD4-4116-9677-D29A668CBF64}">
      <dgm:prSet/>
      <dgm:spPr/>
      <dgm:t>
        <a:bodyPr/>
        <a:lstStyle/>
        <a:p>
          <a:endParaRPr lang="pt-BR" sz="1400"/>
        </a:p>
      </dgm:t>
    </dgm:pt>
    <dgm:pt modelId="{74A485AA-9CA2-4874-BD49-45F93118C23C}" type="sibTrans" cxnId="{EE714F11-1FD4-4116-9677-D29A668CBF64}">
      <dgm:prSet/>
      <dgm:spPr/>
      <dgm:t>
        <a:bodyPr/>
        <a:lstStyle/>
        <a:p>
          <a:endParaRPr lang="pt-BR"/>
        </a:p>
      </dgm:t>
    </dgm:pt>
    <dgm:pt modelId="{F2DE07DF-290D-4D9E-9F14-448FFB51705C}">
      <dgm:prSet/>
      <dgm:spPr/>
      <dgm:t>
        <a:bodyPr/>
        <a:lstStyle/>
        <a:p>
          <a:r>
            <a:rPr lang="pt-BR"/>
            <a:t>Procedimentos</a:t>
          </a:r>
        </a:p>
      </dgm:t>
    </dgm:pt>
    <dgm:pt modelId="{C8565602-129A-4FE2-9694-A007FB50CFC4}" type="parTrans" cxnId="{BAE2F1A2-03F3-403F-84B0-8D1CBD0CB37E}">
      <dgm:prSet/>
      <dgm:spPr/>
      <dgm:t>
        <a:bodyPr/>
        <a:lstStyle/>
        <a:p>
          <a:endParaRPr lang="pt-BR" sz="1400"/>
        </a:p>
      </dgm:t>
    </dgm:pt>
    <dgm:pt modelId="{5330FCAF-C6A3-44C6-8B8E-C4C39092A839}" type="sibTrans" cxnId="{BAE2F1A2-03F3-403F-84B0-8D1CBD0CB37E}">
      <dgm:prSet/>
      <dgm:spPr/>
      <dgm:t>
        <a:bodyPr/>
        <a:lstStyle/>
        <a:p>
          <a:endParaRPr lang="pt-BR"/>
        </a:p>
      </dgm:t>
    </dgm:pt>
    <dgm:pt modelId="{FABC9CB4-7B4F-4366-A031-74126EF01974}">
      <dgm:prSet/>
      <dgm:spPr/>
      <dgm:t>
        <a:bodyPr/>
        <a:lstStyle/>
        <a:p>
          <a:r>
            <a:rPr lang="pt-BR"/>
            <a:t>Ação 1</a:t>
          </a:r>
        </a:p>
      </dgm:t>
    </dgm:pt>
    <dgm:pt modelId="{FC8E0C1C-505F-452D-BB4E-2C1F14D4E8DD}" type="parTrans" cxnId="{50AE80B1-447E-4DC7-A785-2CBD6D199631}">
      <dgm:prSet/>
      <dgm:spPr/>
      <dgm:t>
        <a:bodyPr/>
        <a:lstStyle/>
        <a:p>
          <a:endParaRPr lang="pt-BR" sz="1400"/>
        </a:p>
      </dgm:t>
    </dgm:pt>
    <dgm:pt modelId="{0857979F-F96C-4A74-816A-29C133D1B9A7}" type="sibTrans" cxnId="{50AE80B1-447E-4DC7-A785-2CBD6D199631}">
      <dgm:prSet/>
      <dgm:spPr/>
      <dgm:t>
        <a:bodyPr/>
        <a:lstStyle/>
        <a:p>
          <a:endParaRPr lang="pt-BR"/>
        </a:p>
      </dgm:t>
    </dgm:pt>
    <dgm:pt modelId="{053D56C8-3D14-4F90-9320-99430735B2E7}">
      <dgm:prSet/>
      <dgm:spPr/>
      <dgm:t>
        <a:bodyPr/>
        <a:lstStyle/>
        <a:p>
          <a:r>
            <a:rPr lang="pt-BR"/>
            <a:t>Meta</a:t>
          </a:r>
        </a:p>
      </dgm:t>
    </dgm:pt>
    <dgm:pt modelId="{3764DC72-8E6D-42AA-A2DD-7A4428BFA41F}" type="parTrans" cxnId="{54014C40-7797-40AD-9DB8-5902F3D20F1B}">
      <dgm:prSet/>
      <dgm:spPr/>
      <dgm:t>
        <a:bodyPr/>
        <a:lstStyle/>
        <a:p>
          <a:endParaRPr lang="pt-BR" sz="1400"/>
        </a:p>
      </dgm:t>
    </dgm:pt>
    <dgm:pt modelId="{6CFB2AED-4A7B-4FC2-8F39-67C05B15D4F9}" type="sibTrans" cxnId="{54014C40-7797-40AD-9DB8-5902F3D20F1B}">
      <dgm:prSet/>
      <dgm:spPr/>
      <dgm:t>
        <a:bodyPr/>
        <a:lstStyle/>
        <a:p>
          <a:endParaRPr lang="pt-BR"/>
        </a:p>
      </dgm:t>
    </dgm:pt>
    <dgm:pt modelId="{4A13E7C7-F8FA-49E6-9334-D15AAE4009DB}">
      <dgm:prSet/>
      <dgm:spPr/>
      <dgm:t>
        <a:bodyPr/>
        <a:lstStyle/>
        <a:p>
          <a:r>
            <a:rPr lang="pt-BR"/>
            <a:t>Indicadores</a:t>
          </a:r>
        </a:p>
      </dgm:t>
    </dgm:pt>
    <dgm:pt modelId="{A738BC28-AAD8-4215-98CE-441AF195EF65}" type="parTrans" cxnId="{3E7775D3-3DB8-4D53-92EE-94C36926E322}">
      <dgm:prSet/>
      <dgm:spPr/>
      <dgm:t>
        <a:bodyPr/>
        <a:lstStyle/>
        <a:p>
          <a:endParaRPr lang="pt-BR" sz="1400"/>
        </a:p>
      </dgm:t>
    </dgm:pt>
    <dgm:pt modelId="{B1BBA0AE-BCF6-4F8E-8210-DA5448FBE8FC}" type="sibTrans" cxnId="{3E7775D3-3DB8-4D53-92EE-94C36926E322}">
      <dgm:prSet/>
      <dgm:spPr/>
      <dgm:t>
        <a:bodyPr/>
        <a:lstStyle/>
        <a:p>
          <a:endParaRPr lang="pt-BR"/>
        </a:p>
      </dgm:t>
    </dgm:pt>
    <dgm:pt modelId="{55D62283-67A7-41AF-9EE2-433B9777159A}">
      <dgm:prSet/>
      <dgm:spPr/>
      <dgm:t>
        <a:bodyPr/>
        <a:lstStyle/>
        <a:p>
          <a:r>
            <a:rPr lang="pt-BR"/>
            <a:t>Atores Envolvidos</a:t>
          </a:r>
        </a:p>
      </dgm:t>
    </dgm:pt>
    <dgm:pt modelId="{E61D49EB-A255-4B08-8281-5104052C5247}" type="parTrans" cxnId="{A61D29F5-91CD-4125-8AA7-B306F49906A2}">
      <dgm:prSet/>
      <dgm:spPr/>
      <dgm:t>
        <a:bodyPr/>
        <a:lstStyle/>
        <a:p>
          <a:endParaRPr lang="pt-BR" sz="1400"/>
        </a:p>
      </dgm:t>
    </dgm:pt>
    <dgm:pt modelId="{A295BDAF-1FF5-4EAC-AD60-D4C6848D59B6}" type="sibTrans" cxnId="{A61D29F5-91CD-4125-8AA7-B306F49906A2}">
      <dgm:prSet/>
      <dgm:spPr/>
      <dgm:t>
        <a:bodyPr/>
        <a:lstStyle/>
        <a:p>
          <a:endParaRPr lang="pt-BR"/>
        </a:p>
      </dgm:t>
    </dgm:pt>
    <dgm:pt modelId="{60D0688D-9639-4160-9F68-7583DFA6CE77}">
      <dgm:prSet/>
      <dgm:spPr/>
      <dgm:t>
        <a:bodyPr/>
        <a:lstStyle/>
        <a:p>
          <a:r>
            <a:rPr lang="pt-BR"/>
            <a:t>Estimativa de Custos</a:t>
          </a:r>
        </a:p>
      </dgm:t>
    </dgm:pt>
    <dgm:pt modelId="{D1AB7758-9DEB-46E2-BCD8-C6A13C67C01E}" type="parTrans" cxnId="{9FE1AD1D-4D44-44D1-A5B3-1678BC6BCD06}">
      <dgm:prSet/>
      <dgm:spPr/>
      <dgm:t>
        <a:bodyPr/>
        <a:lstStyle/>
        <a:p>
          <a:endParaRPr lang="pt-BR" sz="1400"/>
        </a:p>
      </dgm:t>
    </dgm:pt>
    <dgm:pt modelId="{32DB8BFD-AF66-46EB-9FD9-AC77D2EBE292}" type="sibTrans" cxnId="{9FE1AD1D-4D44-44D1-A5B3-1678BC6BCD06}">
      <dgm:prSet/>
      <dgm:spPr/>
      <dgm:t>
        <a:bodyPr/>
        <a:lstStyle/>
        <a:p>
          <a:endParaRPr lang="pt-BR"/>
        </a:p>
      </dgm:t>
    </dgm:pt>
    <dgm:pt modelId="{B6B1BEA8-525F-4071-8B95-B6D26D1F5E4B}">
      <dgm:prSet/>
      <dgm:spPr/>
      <dgm:t>
        <a:bodyPr/>
        <a:lstStyle/>
        <a:p>
          <a:r>
            <a:rPr lang="pt-BR"/>
            <a:t>Fonte de Recursos</a:t>
          </a:r>
        </a:p>
      </dgm:t>
    </dgm:pt>
    <dgm:pt modelId="{5397D734-FBDA-433A-AAE1-C4E58AE0D532}" type="parTrans" cxnId="{6FCECF6E-C1E2-4259-9BC2-09D7D472387B}">
      <dgm:prSet/>
      <dgm:spPr/>
      <dgm:t>
        <a:bodyPr/>
        <a:lstStyle/>
        <a:p>
          <a:endParaRPr lang="pt-BR" sz="1400"/>
        </a:p>
      </dgm:t>
    </dgm:pt>
    <dgm:pt modelId="{437DF70B-5E68-4CAA-98DE-DE58ABB89CD7}" type="sibTrans" cxnId="{6FCECF6E-C1E2-4259-9BC2-09D7D472387B}">
      <dgm:prSet/>
      <dgm:spPr/>
      <dgm:t>
        <a:bodyPr/>
        <a:lstStyle/>
        <a:p>
          <a:endParaRPr lang="pt-BR"/>
        </a:p>
      </dgm:t>
    </dgm:pt>
    <dgm:pt modelId="{60FD83CE-3C7D-4087-AB64-CFBDF737BEAB}">
      <dgm:prSet/>
      <dgm:spPr/>
      <dgm:t>
        <a:bodyPr/>
        <a:lstStyle/>
        <a:p>
          <a:r>
            <a:rPr lang="pt-BR"/>
            <a:t>Cronograma</a:t>
          </a:r>
        </a:p>
      </dgm:t>
    </dgm:pt>
    <dgm:pt modelId="{CCA523E4-D370-45F2-A4BF-BA0FD3FF649F}" type="sibTrans" cxnId="{F7A8DA86-B810-45FB-9FE3-BE6CC797EBC9}">
      <dgm:prSet/>
      <dgm:spPr/>
      <dgm:t>
        <a:bodyPr/>
        <a:lstStyle/>
        <a:p>
          <a:endParaRPr lang="pt-BR"/>
        </a:p>
      </dgm:t>
    </dgm:pt>
    <dgm:pt modelId="{216FB8C1-29E1-4FAF-AABA-86BB89E40F23}" type="parTrans" cxnId="{F7A8DA86-B810-45FB-9FE3-BE6CC797EBC9}">
      <dgm:prSet/>
      <dgm:spPr/>
      <dgm:t>
        <a:bodyPr/>
        <a:lstStyle/>
        <a:p>
          <a:endParaRPr lang="pt-BR" sz="1400"/>
        </a:p>
      </dgm:t>
    </dgm:pt>
    <dgm:pt modelId="{9C235451-1A4C-4304-A3CB-A677A788FB14}">
      <dgm:prSet phldrT="[Texto]"/>
      <dgm:spPr/>
      <dgm:t>
        <a:bodyPr/>
        <a:lstStyle/>
        <a:p>
          <a:r>
            <a:rPr lang="pt-BR" dirty="0"/>
            <a:t>Objetivo</a:t>
          </a:r>
        </a:p>
      </dgm:t>
    </dgm:pt>
    <dgm:pt modelId="{1AD34AE0-566C-479B-8CB9-3C52CEA98D8F}" type="parTrans" cxnId="{9775A454-39AA-4253-A5AF-D5FD4AE2EFAF}">
      <dgm:prSet/>
      <dgm:spPr/>
      <dgm:t>
        <a:bodyPr/>
        <a:lstStyle/>
        <a:p>
          <a:endParaRPr lang="pt-BR"/>
        </a:p>
      </dgm:t>
    </dgm:pt>
    <dgm:pt modelId="{37C90F88-BFA5-4EDF-A6AB-F70F1DF893CB}" type="sibTrans" cxnId="{9775A454-39AA-4253-A5AF-D5FD4AE2EFAF}">
      <dgm:prSet/>
      <dgm:spPr/>
      <dgm:t>
        <a:bodyPr/>
        <a:lstStyle/>
        <a:p>
          <a:endParaRPr lang="pt-BR"/>
        </a:p>
      </dgm:t>
    </dgm:pt>
    <dgm:pt modelId="{713F915F-D5F3-4BF5-9CD7-C7A5DC52FBF9}" type="pres">
      <dgm:prSet presAssocID="{18BB2D27-817F-4B95-A5A7-4CECE87A4B17}" presName="linear" presStyleCnt="0">
        <dgm:presLayoutVars>
          <dgm:dir/>
          <dgm:animLvl val="lvl"/>
          <dgm:resizeHandles val="exact"/>
        </dgm:presLayoutVars>
      </dgm:prSet>
      <dgm:spPr/>
    </dgm:pt>
    <dgm:pt modelId="{E2445263-0F56-4060-A75B-C453CA978D13}" type="pres">
      <dgm:prSet presAssocID="{6FAAFC43-3F5F-40EF-B615-8730516C6801}" presName="parentLin" presStyleCnt="0"/>
      <dgm:spPr/>
    </dgm:pt>
    <dgm:pt modelId="{3E659C5A-E1B5-4291-B941-6F8A0F3206B2}" type="pres">
      <dgm:prSet presAssocID="{6FAAFC43-3F5F-40EF-B615-8730516C6801}" presName="parentLeftMargin" presStyleLbl="node1" presStyleIdx="0" presStyleCnt="2"/>
      <dgm:spPr/>
    </dgm:pt>
    <dgm:pt modelId="{515DE16A-44FC-4E27-BB49-84DF9022F38C}" type="pres">
      <dgm:prSet presAssocID="{6FAAFC43-3F5F-40EF-B615-8730516C68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E09035-EAA5-4E82-8BA6-7DB30DEDD298}" type="pres">
      <dgm:prSet presAssocID="{6FAAFC43-3F5F-40EF-B615-8730516C6801}" presName="negativeSpace" presStyleCnt="0"/>
      <dgm:spPr/>
    </dgm:pt>
    <dgm:pt modelId="{ADA87E8D-A344-4574-8A86-1098C4D06804}" type="pres">
      <dgm:prSet presAssocID="{6FAAFC43-3F5F-40EF-B615-8730516C6801}" presName="childText" presStyleLbl="conFgAcc1" presStyleIdx="0" presStyleCnt="2">
        <dgm:presLayoutVars>
          <dgm:bulletEnabled val="1"/>
        </dgm:presLayoutVars>
      </dgm:prSet>
      <dgm:spPr/>
    </dgm:pt>
    <dgm:pt modelId="{69A94FF8-B7CB-4A6C-BED0-4C80E23E3AAC}" type="pres">
      <dgm:prSet presAssocID="{FAEA06D3-7CA9-451C-86E3-ADAD0CB49359}" presName="spaceBetweenRectangles" presStyleCnt="0"/>
      <dgm:spPr/>
    </dgm:pt>
    <dgm:pt modelId="{6D65EF87-FE17-47BB-8280-962A414F9480}" type="pres">
      <dgm:prSet presAssocID="{F99034D8-F1E1-4F63-82E8-DB2E124F88CA}" presName="parentLin" presStyleCnt="0"/>
      <dgm:spPr/>
    </dgm:pt>
    <dgm:pt modelId="{CC62363E-3B84-4DBD-AF14-3ACC444FCC36}" type="pres">
      <dgm:prSet presAssocID="{F99034D8-F1E1-4F63-82E8-DB2E124F88CA}" presName="parentLeftMargin" presStyleLbl="node1" presStyleIdx="0" presStyleCnt="2"/>
      <dgm:spPr/>
    </dgm:pt>
    <dgm:pt modelId="{143DD795-DBC5-40D7-8CCF-1F25725B5E3D}" type="pres">
      <dgm:prSet presAssocID="{F99034D8-F1E1-4F63-82E8-DB2E124F88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2E652A-AE11-4BDC-8B8C-972CB1C39804}" type="pres">
      <dgm:prSet presAssocID="{F99034D8-F1E1-4F63-82E8-DB2E124F88CA}" presName="negativeSpace" presStyleCnt="0"/>
      <dgm:spPr/>
    </dgm:pt>
    <dgm:pt modelId="{487B49FD-ADA3-4FE3-B20D-6E12A4A2D65E}" type="pres">
      <dgm:prSet presAssocID="{F99034D8-F1E1-4F63-82E8-DB2E124F88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27010D-A425-4A7E-A51C-D46CCD521FE1}" type="presOf" srcId="{4C2ECDBD-0EA2-4B3C-AF5B-364E51D07C60}" destId="{ADA87E8D-A344-4574-8A86-1098C4D06804}" srcOrd="0" destOrd="0" presId="urn:microsoft.com/office/officeart/2005/8/layout/list1"/>
    <dgm:cxn modelId="{EE714F11-1FD4-4116-9677-D29A668CBF64}" srcId="{F99034D8-F1E1-4F63-82E8-DB2E124F88CA}" destId="{D73F9E9A-AFDA-4701-A271-2D2BFA5E411F}" srcOrd="2" destOrd="0" parTransId="{86F684F9-44E9-4502-9940-86991B9FF1CD}" sibTransId="{74A485AA-9CA2-4874-BD49-45F93118C23C}"/>
    <dgm:cxn modelId="{5D1D0417-2E0F-44FE-AB36-B531CDAD355B}" srcId="{18BB2D27-817F-4B95-A5A7-4CECE87A4B17}" destId="{F99034D8-F1E1-4F63-82E8-DB2E124F88CA}" srcOrd="1" destOrd="0" parTransId="{618553C3-EC52-4728-BDE1-41D9850CA311}" sibTransId="{A31AD1C7-6AA1-4E33-8ECC-98D9803121B9}"/>
    <dgm:cxn modelId="{9FE1AD1D-4D44-44D1-A5B3-1678BC6BCD06}" srcId="{FABC9CB4-7B4F-4366-A031-74126EF01974}" destId="{60D0688D-9639-4160-9F68-7583DFA6CE77}" srcOrd="3" destOrd="0" parTransId="{D1AB7758-9DEB-46E2-BCD8-C6A13C67C01E}" sibTransId="{32DB8BFD-AF66-46EB-9FD9-AC77D2EBE292}"/>
    <dgm:cxn modelId="{493E3F21-9DE1-4830-B3EE-38AAD6D9DBC3}" type="presOf" srcId="{60FD83CE-3C7D-4087-AB64-CFBDF737BEAB}" destId="{487B49FD-ADA3-4FE3-B20D-6E12A4A2D65E}" srcOrd="0" destOrd="9" presId="urn:microsoft.com/office/officeart/2005/8/layout/list1"/>
    <dgm:cxn modelId="{67CBE12A-AA75-467C-A7BE-9C01B4E67F14}" type="presOf" srcId="{B6B1BEA8-525F-4071-8B95-B6D26D1F5E4B}" destId="{487B49FD-ADA3-4FE3-B20D-6E12A4A2D65E}" srcOrd="0" destOrd="10" presId="urn:microsoft.com/office/officeart/2005/8/layout/list1"/>
    <dgm:cxn modelId="{DD51392D-E339-4D13-A0E0-29B5D519BE3D}" type="presOf" srcId="{55D62283-67A7-41AF-9EE2-433B9777159A}" destId="{487B49FD-ADA3-4FE3-B20D-6E12A4A2D65E}" srcOrd="0" destOrd="7" presId="urn:microsoft.com/office/officeart/2005/8/layout/list1"/>
    <dgm:cxn modelId="{E5B2FC33-AEF0-4DAD-B06D-080CCCEF6D15}" srcId="{6FAAFC43-3F5F-40EF-B615-8730516C6801}" destId="{843F699F-4A2E-49B8-9018-2EE88187B47D}" srcOrd="7" destOrd="0" parTransId="{1270A4B4-89C4-4556-AD1E-29CE75E85DAE}" sibTransId="{66ECA567-5F51-4893-B7CF-A11CF3587912}"/>
    <dgm:cxn modelId="{5CB7C135-1BDD-4545-A5CF-AD354F9C74FD}" type="presOf" srcId="{6FAAFC43-3F5F-40EF-B615-8730516C6801}" destId="{3E659C5A-E1B5-4291-B941-6F8A0F3206B2}" srcOrd="0" destOrd="0" presId="urn:microsoft.com/office/officeart/2005/8/layout/list1"/>
    <dgm:cxn modelId="{5FB90236-4402-40F4-8859-1FFBCAACFFD5}" srcId="{6FAAFC43-3F5F-40EF-B615-8730516C6801}" destId="{776C199B-0B11-43D8-B7E3-78F0D3F90457}" srcOrd="9" destOrd="0" parTransId="{1A559ABD-B8EA-4A3A-BBC2-A51E636F03F1}" sibTransId="{705CE5D7-55C6-4E7F-89BB-9341AE8213DE}"/>
    <dgm:cxn modelId="{96A33B3D-F98D-4E7F-987A-A78C3BF38268}" type="presOf" srcId="{F2DE07DF-290D-4D9E-9F14-448FFB51705C}" destId="{487B49FD-ADA3-4FE3-B20D-6E12A4A2D65E}" srcOrd="0" destOrd="3" presId="urn:microsoft.com/office/officeart/2005/8/layout/list1"/>
    <dgm:cxn modelId="{54014C40-7797-40AD-9DB8-5902F3D20F1B}" srcId="{FABC9CB4-7B4F-4366-A031-74126EF01974}" destId="{053D56C8-3D14-4F90-9320-99430735B2E7}" srcOrd="0" destOrd="0" parTransId="{3764DC72-8E6D-42AA-A2DD-7A4428BFA41F}" sibTransId="{6CFB2AED-4A7B-4FC2-8F39-67C05B15D4F9}"/>
    <dgm:cxn modelId="{81C30E5C-7BCB-4C98-9155-331CAD0F4A2D}" type="presOf" srcId="{776C199B-0B11-43D8-B7E3-78F0D3F90457}" destId="{ADA87E8D-A344-4574-8A86-1098C4D06804}" srcOrd="0" destOrd="9" presId="urn:microsoft.com/office/officeart/2005/8/layout/list1"/>
    <dgm:cxn modelId="{663E305D-5722-49FF-BFE4-53AD8297FC3C}" type="presOf" srcId="{60D0688D-9639-4160-9F68-7583DFA6CE77}" destId="{487B49FD-ADA3-4FE3-B20D-6E12A4A2D65E}" srcOrd="0" destOrd="8" presId="urn:microsoft.com/office/officeart/2005/8/layout/list1"/>
    <dgm:cxn modelId="{DD7BE562-9D00-4556-AC23-72BAC4C3A15D}" type="presOf" srcId="{FABC9CB4-7B4F-4366-A031-74126EF01974}" destId="{487B49FD-ADA3-4FE3-B20D-6E12A4A2D65E}" srcOrd="0" destOrd="4" presId="urn:microsoft.com/office/officeart/2005/8/layout/list1"/>
    <dgm:cxn modelId="{96142443-3BA3-4737-9B7D-66F6D57898C8}" srcId="{6FAAFC43-3F5F-40EF-B615-8730516C6801}" destId="{9FCD444F-0122-44D8-A68A-1C23FB471DF5}" srcOrd="6" destOrd="0" parTransId="{56043844-81AD-49E9-A6E6-B9282179316E}" sibTransId="{C12387CF-BC02-4ACA-845F-1A759842A0AE}"/>
    <dgm:cxn modelId="{512A5F65-97EA-426D-B3F1-1E644EC681C5}" type="presOf" srcId="{18BB2D27-817F-4B95-A5A7-4CECE87A4B17}" destId="{713F915F-D5F3-4BF5-9CD7-C7A5DC52FBF9}" srcOrd="0" destOrd="0" presId="urn:microsoft.com/office/officeart/2005/8/layout/list1"/>
    <dgm:cxn modelId="{9DB5D146-3F31-4097-A605-AF8AD2D7B20D}" type="presOf" srcId="{DA76E800-3FDC-4C41-80CE-69A98F8B0B13}" destId="{ADA87E8D-A344-4574-8A86-1098C4D06804}" srcOrd="0" destOrd="3" presId="urn:microsoft.com/office/officeart/2005/8/layout/list1"/>
    <dgm:cxn modelId="{8E813E67-62E0-4E67-AD60-95E809F924E5}" type="presOf" srcId="{843F699F-4A2E-49B8-9018-2EE88187B47D}" destId="{ADA87E8D-A344-4574-8A86-1098C4D06804}" srcOrd="0" destOrd="7" presId="urn:microsoft.com/office/officeart/2005/8/layout/list1"/>
    <dgm:cxn modelId="{9D796668-A6BD-414F-9415-59341BB76011}" type="presOf" srcId="{6946BBFF-61D9-4600-B097-A85637BC334D}" destId="{487B49FD-ADA3-4FE3-B20D-6E12A4A2D65E}" srcOrd="0" destOrd="0" presId="urn:microsoft.com/office/officeart/2005/8/layout/list1"/>
    <dgm:cxn modelId="{6FCECF6E-C1E2-4259-9BC2-09D7D472387B}" srcId="{FABC9CB4-7B4F-4366-A031-74126EF01974}" destId="{B6B1BEA8-525F-4071-8B95-B6D26D1F5E4B}" srcOrd="5" destOrd="0" parTransId="{5397D734-FBDA-433A-AAE1-C4E58AE0D532}" sibTransId="{437DF70B-5E68-4CAA-98DE-DE58ABB89CD7}"/>
    <dgm:cxn modelId="{4F3F9B6F-1A80-41A9-A8DC-608BFE4163CC}" type="presOf" srcId="{D73F9E9A-AFDA-4701-A271-2D2BFA5E411F}" destId="{487B49FD-ADA3-4FE3-B20D-6E12A4A2D65E}" srcOrd="0" destOrd="2" presId="urn:microsoft.com/office/officeart/2005/8/layout/list1"/>
    <dgm:cxn modelId="{C8D2A553-8B43-4298-973A-9A91A906AE0C}" type="presOf" srcId="{9C235451-1A4C-4304-A3CB-A677A788FB14}" destId="{487B49FD-ADA3-4FE3-B20D-6E12A4A2D65E}" srcOrd="0" destOrd="1" presId="urn:microsoft.com/office/officeart/2005/8/layout/list1"/>
    <dgm:cxn modelId="{9775A454-39AA-4253-A5AF-D5FD4AE2EFAF}" srcId="{F99034D8-F1E1-4F63-82E8-DB2E124F88CA}" destId="{9C235451-1A4C-4304-A3CB-A677A788FB14}" srcOrd="1" destOrd="0" parTransId="{1AD34AE0-566C-479B-8CB9-3C52CEA98D8F}" sibTransId="{37C90F88-BFA5-4EDF-A6AB-F70F1DF893CB}"/>
    <dgm:cxn modelId="{9AA15A58-B8F9-4A3F-A496-741C5AA6CFF7}" type="presOf" srcId="{9FCD444F-0122-44D8-A68A-1C23FB471DF5}" destId="{ADA87E8D-A344-4574-8A86-1098C4D06804}" srcOrd="0" destOrd="6" presId="urn:microsoft.com/office/officeart/2005/8/layout/list1"/>
    <dgm:cxn modelId="{9B2A8F79-9280-48AE-B4FA-7EE1085F8495}" type="presOf" srcId="{B5393047-6E00-49CC-B322-71E437AF9ED2}" destId="{ADA87E8D-A344-4574-8A86-1098C4D06804}" srcOrd="0" destOrd="1" presId="urn:microsoft.com/office/officeart/2005/8/layout/list1"/>
    <dgm:cxn modelId="{4D34495A-50CF-4DB9-A19B-48015895193E}" srcId="{6FAAFC43-3F5F-40EF-B615-8730516C6801}" destId="{C5821BC5-9623-4244-8C41-B51A53ADB1F6}" srcOrd="2" destOrd="0" parTransId="{29200BF5-B21D-4F0C-8AB8-BC596ED0B3AB}" sibTransId="{A6CCC9EE-B371-4E43-A8DE-2AAFF4C90CF5}"/>
    <dgm:cxn modelId="{2F377A7C-22DC-4527-8B2C-9B12D6E3DE56}" type="presOf" srcId="{6FAAFC43-3F5F-40EF-B615-8730516C6801}" destId="{515DE16A-44FC-4E27-BB49-84DF9022F38C}" srcOrd="1" destOrd="0" presId="urn:microsoft.com/office/officeart/2005/8/layout/list1"/>
    <dgm:cxn modelId="{636A7981-945D-429A-BBAD-34F48A0B2DA3}" type="presOf" srcId="{F99034D8-F1E1-4F63-82E8-DB2E124F88CA}" destId="{CC62363E-3B84-4DBD-AF14-3ACC444FCC36}" srcOrd="0" destOrd="0" presId="urn:microsoft.com/office/officeart/2005/8/layout/list1"/>
    <dgm:cxn modelId="{59434084-F8B1-45C0-BAA5-1DF9B832086F}" type="presOf" srcId="{053D56C8-3D14-4F90-9320-99430735B2E7}" destId="{487B49FD-ADA3-4FE3-B20D-6E12A4A2D65E}" srcOrd="0" destOrd="5" presId="urn:microsoft.com/office/officeart/2005/8/layout/list1"/>
    <dgm:cxn modelId="{775B9585-884C-49B5-9D39-AE2C679CC501}" srcId="{F99034D8-F1E1-4F63-82E8-DB2E124F88CA}" destId="{6946BBFF-61D9-4600-B097-A85637BC334D}" srcOrd="0" destOrd="0" parTransId="{C75B440E-FE44-4A87-B695-C8A9249DCB98}" sibTransId="{B7074191-1F7F-43B0-BA1A-A6BA70FB6CC7}"/>
    <dgm:cxn modelId="{F7A8DA86-B810-45FB-9FE3-BE6CC797EBC9}" srcId="{FABC9CB4-7B4F-4366-A031-74126EF01974}" destId="{60FD83CE-3C7D-4087-AB64-CFBDF737BEAB}" srcOrd="4" destOrd="0" parTransId="{216FB8C1-29E1-4FAF-AABA-86BB89E40F23}" sibTransId="{CCA523E4-D370-45F2-A4BF-BA0FD3FF649F}"/>
    <dgm:cxn modelId="{9010588A-940B-4A81-8516-05958524CB67}" type="presOf" srcId="{F99034D8-F1E1-4F63-82E8-DB2E124F88CA}" destId="{143DD795-DBC5-40D7-8CCF-1F25725B5E3D}" srcOrd="1" destOrd="0" presId="urn:microsoft.com/office/officeart/2005/8/layout/list1"/>
    <dgm:cxn modelId="{4CC85891-BA9C-4440-BE12-5C81222AE8AF}" type="presOf" srcId="{CB6A88FF-0695-417B-9DCB-ED22E5C3CDB9}" destId="{ADA87E8D-A344-4574-8A86-1098C4D06804}" srcOrd="0" destOrd="4" presId="urn:microsoft.com/office/officeart/2005/8/layout/list1"/>
    <dgm:cxn modelId="{BAE2F1A2-03F3-403F-84B0-8D1CBD0CB37E}" srcId="{F99034D8-F1E1-4F63-82E8-DB2E124F88CA}" destId="{F2DE07DF-290D-4D9E-9F14-448FFB51705C}" srcOrd="3" destOrd="0" parTransId="{C8565602-129A-4FE2-9694-A007FB50CFC4}" sibTransId="{5330FCAF-C6A3-44C6-8B8E-C4C39092A839}"/>
    <dgm:cxn modelId="{1EF104A7-100C-48EF-BE6A-7EE5B5887D91}" srcId="{6FAAFC43-3F5F-40EF-B615-8730516C6801}" destId="{6109CEA2-96CD-4D20-99CB-0ABF1715227A}" srcOrd="5" destOrd="0" parTransId="{39AE4D5D-3475-44F2-BD97-0DA040662B43}" sibTransId="{7C0BA303-3828-4F3E-902F-4E7E7633A90A}"/>
    <dgm:cxn modelId="{0F93C7A8-F328-476C-AFE5-6ADDFE0A2EA3}" srcId="{6FAAFC43-3F5F-40EF-B615-8730516C6801}" destId="{DA76E800-3FDC-4C41-80CE-69A98F8B0B13}" srcOrd="3" destOrd="0" parTransId="{74076DAE-908C-4C9C-9516-66104C117970}" sibTransId="{C8C0D689-411F-4BB5-89E4-80322DE4E740}"/>
    <dgm:cxn modelId="{50AE80B1-447E-4DC7-A785-2CBD6D199631}" srcId="{F2DE07DF-290D-4D9E-9F14-448FFB51705C}" destId="{FABC9CB4-7B4F-4366-A031-74126EF01974}" srcOrd="0" destOrd="0" parTransId="{FC8E0C1C-505F-452D-BB4E-2C1F14D4E8DD}" sibTransId="{0857979F-F96C-4A74-816A-29C133D1B9A7}"/>
    <dgm:cxn modelId="{E9DBCCB5-5D1D-475A-BE27-5A461518D84B}" srcId="{18BB2D27-817F-4B95-A5A7-4CECE87A4B17}" destId="{6FAAFC43-3F5F-40EF-B615-8730516C6801}" srcOrd="0" destOrd="0" parTransId="{FB743A54-BF6F-4B93-9133-C08FA55A5DA3}" sibTransId="{FAEA06D3-7CA9-451C-86E3-ADAD0CB49359}"/>
    <dgm:cxn modelId="{F48F78C2-7DFE-49FD-B595-2CD158285DD0}" type="presOf" srcId="{4A13E7C7-F8FA-49E6-9334-D15AAE4009DB}" destId="{487B49FD-ADA3-4FE3-B20D-6E12A4A2D65E}" srcOrd="0" destOrd="6" presId="urn:microsoft.com/office/officeart/2005/8/layout/list1"/>
    <dgm:cxn modelId="{9010C1C3-8928-4CB0-A387-F016B9295506}" srcId="{6FAAFC43-3F5F-40EF-B615-8730516C6801}" destId="{BD5468A8-D4E2-45F6-A9E9-2F9DDABFB856}" srcOrd="10" destOrd="0" parTransId="{C1EBF3B7-0E96-4FEC-9BE9-5C2F06A6F3A9}" sibTransId="{92717411-5E5A-4FAC-8F8A-934671EB5D1D}"/>
    <dgm:cxn modelId="{4E227EC4-D3F1-4C6A-A04B-27C4D3319A51}" srcId="{6FAAFC43-3F5F-40EF-B615-8730516C6801}" destId="{CB6A88FF-0695-417B-9DCB-ED22E5C3CDB9}" srcOrd="4" destOrd="0" parTransId="{589C29E4-0099-459C-B2FD-0C6C56C49697}" sibTransId="{C7D1E291-AB39-453B-BD52-CFFE136736A6}"/>
    <dgm:cxn modelId="{719218CD-5015-4930-9AA9-321F76060DA8}" srcId="{6FAAFC43-3F5F-40EF-B615-8730516C6801}" destId="{B5393047-6E00-49CC-B322-71E437AF9ED2}" srcOrd="1" destOrd="0" parTransId="{97B6A70A-B12E-4D3E-B2B3-A6F887017C5F}" sibTransId="{3F88764B-542D-460D-8598-122CF4DD561D}"/>
    <dgm:cxn modelId="{3E7775D3-3DB8-4D53-92EE-94C36926E322}" srcId="{FABC9CB4-7B4F-4366-A031-74126EF01974}" destId="{4A13E7C7-F8FA-49E6-9334-D15AAE4009DB}" srcOrd="1" destOrd="0" parTransId="{A738BC28-AAD8-4215-98CE-441AF195EF65}" sibTransId="{B1BBA0AE-BCF6-4F8E-8210-DA5448FBE8FC}"/>
    <dgm:cxn modelId="{A899C0DA-7532-43A5-B58A-4BB564924093}" type="presOf" srcId="{A02DAF69-7AFE-49D0-9226-25F3E804A157}" destId="{ADA87E8D-A344-4574-8A86-1098C4D06804}" srcOrd="0" destOrd="8" presId="urn:microsoft.com/office/officeart/2005/8/layout/list1"/>
    <dgm:cxn modelId="{E5C82DDF-0524-427B-A38F-6A9246B82F04}" type="presOf" srcId="{BD5468A8-D4E2-45F6-A9E9-2F9DDABFB856}" destId="{ADA87E8D-A344-4574-8A86-1098C4D06804}" srcOrd="0" destOrd="10" presId="urn:microsoft.com/office/officeart/2005/8/layout/list1"/>
    <dgm:cxn modelId="{FC2D0EE4-C185-4FAF-8BFB-20D7626F5750}" srcId="{6FAAFC43-3F5F-40EF-B615-8730516C6801}" destId="{4C2ECDBD-0EA2-4B3C-AF5B-364E51D07C60}" srcOrd="0" destOrd="0" parTransId="{725DB989-11C3-4E5C-B75C-C802B4D9B903}" sibTransId="{A79A5486-176D-4F0E-8D8D-1971C7EA1F9C}"/>
    <dgm:cxn modelId="{87C136F2-C679-46D7-83C4-B6A6F178FF3C}" srcId="{6FAAFC43-3F5F-40EF-B615-8730516C6801}" destId="{A02DAF69-7AFE-49D0-9226-25F3E804A157}" srcOrd="8" destOrd="0" parTransId="{DE0C6EDA-A613-441A-96FB-BA09B2FC97D7}" sibTransId="{319A0877-BDBE-4D67-9A15-CE26FAAF7E41}"/>
    <dgm:cxn modelId="{A61D29F5-91CD-4125-8AA7-B306F49906A2}" srcId="{FABC9CB4-7B4F-4366-A031-74126EF01974}" destId="{55D62283-67A7-41AF-9EE2-433B9777159A}" srcOrd="2" destOrd="0" parTransId="{E61D49EB-A255-4B08-8281-5104052C5247}" sibTransId="{A295BDAF-1FF5-4EAC-AD60-D4C6848D59B6}"/>
    <dgm:cxn modelId="{3EBF2CFA-EE78-42EC-A546-FCC9D4D4BDF3}" type="presOf" srcId="{6109CEA2-96CD-4D20-99CB-0ABF1715227A}" destId="{ADA87E8D-A344-4574-8A86-1098C4D06804}" srcOrd="0" destOrd="5" presId="urn:microsoft.com/office/officeart/2005/8/layout/list1"/>
    <dgm:cxn modelId="{FE671AFB-19F6-41C9-BAAE-EFFF52C1BC98}" type="presOf" srcId="{C5821BC5-9623-4244-8C41-B51A53ADB1F6}" destId="{ADA87E8D-A344-4574-8A86-1098C4D06804}" srcOrd="0" destOrd="2" presId="urn:microsoft.com/office/officeart/2005/8/layout/list1"/>
    <dgm:cxn modelId="{7091D088-D190-4F90-B099-FFE09AB273D2}" type="presParOf" srcId="{713F915F-D5F3-4BF5-9CD7-C7A5DC52FBF9}" destId="{E2445263-0F56-4060-A75B-C453CA978D13}" srcOrd="0" destOrd="0" presId="urn:microsoft.com/office/officeart/2005/8/layout/list1"/>
    <dgm:cxn modelId="{C58E5D4E-1B28-4621-B14E-A0C3E9944529}" type="presParOf" srcId="{E2445263-0F56-4060-A75B-C453CA978D13}" destId="{3E659C5A-E1B5-4291-B941-6F8A0F3206B2}" srcOrd="0" destOrd="0" presId="urn:microsoft.com/office/officeart/2005/8/layout/list1"/>
    <dgm:cxn modelId="{875602D6-C3E6-4CFF-B795-C1DA82203A77}" type="presParOf" srcId="{E2445263-0F56-4060-A75B-C453CA978D13}" destId="{515DE16A-44FC-4E27-BB49-84DF9022F38C}" srcOrd="1" destOrd="0" presId="urn:microsoft.com/office/officeart/2005/8/layout/list1"/>
    <dgm:cxn modelId="{E443DC3B-A1D7-4129-BE1D-AC4F6070E2B5}" type="presParOf" srcId="{713F915F-D5F3-4BF5-9CD7-C7A5DC52FBF9}" destId="{94E09035-EAA5-4E82-8BA6-7DB30DEDD298}" srcOrd="1" destOrd="0" presId="urn:microsoft.com/office/officeart/2005/8/layout/list1"/>
    <dgm:cxn modelId="{61332BB8-BB5E-4F6A-8707-5B813489CADF}" type="presParOf" srcId="{713F915F-D5F3-4BF5-9CD7-C7A5DC52FBF9}" destId="{ADA87E8D-A344-4574-8A86-1098C4D06804}" srcOrd="2" destOrd="0" presId="urn:microsoft.com/office/officeart/2005/8/layout/list1"/>
    <dgm:cxn modelId="{7F636C91-2850-41F7-A59A-90B85C5B041E}" type="presParOf" srcId="{713F915F-D5F3-4BF5-9CD7-C7A5DC52FBF9}" destId="{69A94FF8-B7CB-4A6C-BED0-4C80E23E3AAC}" srcOrd="3" destOrd="0" presId="urn:microsoft.com/office/officeart/2005/8/layout/list1"/>
    <dgm:cxn modelId="{0701735C-448B-4AC1-B7B4-B7BB20E863DE}" type="presParOf" srcId="{713F915F-D5F3-4BF5-9CD7-C7A5DC52FBF9}" destId="{6D65EF87-FE17-47BB-8280-962A414F9480}" srcOrd="4" destOrd="0" presId="urn:microsoft.com/office/officeart/2005/8/layout/list1"/>
    <dgm:cxn modelId="{4E28B94B-3733-482D-819A-6B408AAD0B1D}" type="presParOf" srcId="{6D65EF87-FE17-47BB-8280-962A414F9480}" destId="{CC62363E-3B84-4DBD-AF14-3ACC444FCC36}" srcOrd="0" destOrd="0" presId="urn:microsoft.com/office/officeart/2005/8/layout/list1"/>
    <dgm:cxn modelId="{D9D6CCE3-85DF-46BB-A874-A65EFCFE4DFF}" type="presParOf" srcId="{6D65EF87-FE17-47BB-8280-962A414F9480}" destId="{143DD795-DBC5-40D7-8CCF-1F25725B5E3D}" srcOrd="1" destOrd="0" presId="urn:microsoft.com/office/officeart/2005/8/layout/list1"/>
    <dgm:cxn modelId="{4332192B-4731-4C03-AADD-A6F08441B465}" type="presParOf" srcId="{713F915F-D5F3-4BF5-9CD7-C7A5DC52FBF9}" destId="{812E652A-AE11-4BDC-8B8C-972CB1C39804}" srcOrd="5" destOrd="0" presId="urn:microsoft.com/office/officeart/2005/8/layout/list1"/>
    <dgm:cxn modelId="{A56F7BE1-3879-46F3-A1CF-AC95F9915E58}" type="presParOf" srcId="{713F915F-D5F3-4BF5-9CD7-C7A5DC52FBF9}" destId="{487B49FD-ADA3-4FE3-B20D-6E12A4A2D6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87E8D-A344-4574-8A86-1098C4D06804}">
      <dsp:nvSpPr>
        <dsp:cNvPr id="0" name=""/>
        <dsp:cNvSpPr/>
      </dsp:nvSpPr>
      <dsp:spPr>
        <a:xfrm>
          <a:off x="0" y="267450"/>
          <a:ext cx="4559425" cy="27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3862" tIns="270764" rIns="35386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Título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Localização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Objetivo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Prioridade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Justificativa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Responsável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Descrição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Prazo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Custo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Fonte de Recursos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Áreas Prioritárias</a:t>
          </a:r>
        </a:p>
      </dsp:txBody>
      <dsp:txXfrm>
        <a:off x="0" y="267450"/>
        <a:ext cx="4559425" cy="2702700"/>
      </dsp:txXfrm>
    </dsp:sp>
    <dsp:sp modelId="{515DE16A-44FC-4E27-BB49-84DF9022F38C}">
      <dsp:nvSpPr>
        <dsp:cNvPr id="0" name=""/>
        <dsp:cNvSpPr/>
      </dsp:nvSpPr>
      <dsp:spPr>
        <a:xfrm>
          <a:off x="227971" y="75570"/>
          <a:ext cx="3191597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35" tIns="0" rIns="12063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Projetos</a:t>
          </a:r>
        </a:p>
      </dsp:txBody>
      <dsp:txXfrm>
        <a:off x="246705" y="94304"/>
        <a:ext cx="3154129" cy="346292"/>
      </dsp:txXfrm>
    </dsp:sp>
    <dsp:sp modelId="{487B49FD-ADA3-4FE3-B20D-6E12A4A2D65E}">
      <dsp:nvSpPr>
        <dsp:cNvPr id="0" name=""/>
        <dsp:cNvSpPr/>
      </dsp:nvSpPr>
      <dsp:spPr>
        <a:xfrm>
          <a:off x="0" y="3232230"/>
          <a:ext cx="4559425" cy="27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3862" tIns="270764" rIns="35386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Título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Objetivo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Justificativa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Procedimentos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Ação 1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Meta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Indicadores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Atores Envolvidos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Estimativa de Custos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Cronograma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Fonte de Recursos</a:t>
          </a:r>
        </a:p>
      </dsp:txBody>
      <dsp:txXfrm>
        <a:off x="0" y="3232230"/>
        <a:ext cx="4559425" cy="2702700"/>
      </dsp:txXfrm>
    </dsp:sp>
    <dsp:sp modelId="{143DD795-DBC5-40D7-8CCF-1F25725B5E3D}">
      <dsp:nvSpPr>
        <dsp:cNvPr id="0" name=""/>
        <dsp:cNvSpPr/>
      </dsp:nvSpPr>
      <dsp:spPr>
        <a:xfrm>
          <a:off x="227971" y="3040350"/>
          <a:ext cx="3191597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35" tIns="0" rIns="12063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Programas</a:t>
          </a:r>
        </a:p>
      </dsp:txBody>
      <dsp:txXfrm>
        <a:off x="246705" y="3059084"/>
        <a:ext cx="315412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0A34AA8-269D-6126-E1CD-BBB31EF1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C68D5F2-86FE-BF4F-9FF6-AF42D50A7CC9}"/>
              </a:ext>
            </a:extLst>
          </p:cNvPr>
          <p:cNvSpPr/>
          <p:nvPr userDrawn="1"/>
        </p:nvSpPr>
        <p:spPr>
          <a:xfrm>
            <a:off x="0" y="5374257"/>
            <a:ext cx="4977442" cy="148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</a:endParaRPr>
          </a:p>
        </p:txBody>
      </p:sp>
      <p:pic>
        <p:nvPicPr>
          <p:cNvPr id="9" name="Imagem 8" descr="Placa vermelha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645D63B5-D689-F1BB-0F61-6BCF01673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55314"/>
            <a:ext cx="3248730" cy="63562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621CA18-A16C-7F4F-6638-33931ED8E247}"/>
              </a:ext>
            </a:extLst>
          </p:cNvPr>
          <p:cNvSpPr txBox="1"/>
          <p:nvPr userDrawn="1"/>
        </p:nvSpPr>
        <p:spPr>
          <a:xfrm>
            <a:off x="2819855" y="5690678"/>
            <a:ext cx="69557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Realização: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4973AF9F-BEA2-3BCD-99E9-B607AC8D39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62" y="6057899"/>
            <a:ext cx="1374260" cy="4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4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C5F59-63AC-458E-8A1E-32D225A9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044D2E-4A0F-4616-85A1-E10DB7E5C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5DBFE6-04A3-4276-ADC7-61661ABF9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19A74C-17D1-43F2-99FF-65A6DA22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DF57-A403-468B-A89C-117E4923972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E9673-57DD-44A7-BEAF-D6AA6454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6632C8-9466-4748-99DE-2A7755AE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1C7B-0384-4535-B7F6-00393CD26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28FC9-D73A-41DE-8A63-C99BAAC4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178E0A-81B2-4F28-A9E7-A18469AC4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5386E3-4BD2-411C-856B-CF4E022C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DF57-A403-468B-A89C-117E4923972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B9A327-676D-405D-A74D-D1E377E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9A199-3298-41B8-89DD-10EAA618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1C7B-0384-4535-B7F6-00393CD26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16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DC434-71BB-4545-8B52-90F477741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88C50D-0E5E-46D1-B30E-F8ED5464B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AC93-76F7-41FE-B5DD-865EBE19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DF57-A403-468B-A89C-117E4923972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68B5F9-6FAC-4F56-BEA3-41901616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84D49-AD73-468F-AF8E-DA26A418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1C7B-0384-4535-B7F6-00393CD26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79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CBB92-F4A5-470B-BB11-D54FF20C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99AD81-69C9-4305-A9C2-25CD9EC9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6F4A35-BD7A-48A4-972C-08A53593C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DCAA28-F92A-41FD-B1F3-6E412DF28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EDECD2-6D03-4915-BFEA-B9A1C7DD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53E03E-76A2-47B0-974D-BB1D95C6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DF57-A403-468B-A89C-117E4923972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1465C0-D77F-4FDA-B7D7-EC8C64A2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910D65-3956-4609-ACB2-F4284BE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1C7B-0384-4535-B7F6-00393CD26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4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Word&#10;&#10;Descrição gerada automaticamente">
            <a:extLst>
              <a:ext uri="{FF2B5EF4-FFF2-40B4-BE49-F238E27FC236}">
                <a16:creationId xmlns:a16="http://schemas.microsoft.com/office/drawing/2014/main" id="{8A4D3B66-A647-6204-9932-2424CD11C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0"/>
          <a:stretch/>
        </p:blipFill>
        <p:spPr>
          <a:xfrm>
            <a:off x="0" y="0"/>
            <a:ext cx="12192000" cy="192369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45DBA0-B74D-FBB1-816F-5D762070A57D}"/>
              </a:ext>
            </a:extLst>
          </p:cNvPr>
          <p:cNvSpPr/>
          <p:nvPr userDrawn="1"/>
        </p:nvSpPr>
        <p:spPr>
          <a:xfrm>
            <a:off x="0" y="5374257"/>
            <a:ext cx="4977442" cy="148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BF7B9EF-F398-70B8-C146-68D4415DFE89}"/>
              </a:ext>
            </a:extLst>
          </p:cNvPr>
          <p:cNvGrpSpPr/>
          <p:nvPr userDrawn="1"/>
        </p:nvGrpSpPr>
        <p:grpSpPr>
          <a:xfrm>
            <a:off x="7548113" y="6202392"/>
            <a:ext cx="4497248" cy="518288"/>
            <a:chOff x="6642338" y="6065001"/>
            <a:chExt cx="5178736" cy="603921"/>
          </a:xfrm>
        </p:grpSpPr>
        <p:pic>
          <p:nvPicPr>
            <p:cNvPr id="16" name="Imagem 15" descr="Placa vermelha com letras brancas&#10;&#10;Descrição gerada automaticamente com confiança média">
              <a:extLst>
                <a:ext uri="{FF2B5EF4-FFF2-40B4-BE49-F238E27FC236}">
                  <a16:creationId xmlns:a16="http://schemas.microsoft.com/office/drawing/2014/main" id="{46ADA376-9EA6-50AC-C289-E128E079A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338" y="6163400"/>
              <a:ext cx="2596886" cy="505522"/>
            </a:xfrm>
            <a:prstGeom prst="rect">
              <a:avLst/>
            </a:prstGeom>
          </p:spPr>
        </p:pic>
        <p:pic>
          <p:nvPicPr>
            <p:cNvPr id="18" name="Imagem 17" descr="Logotipo&#10;&#10;Descrição gerada automaticamente">
              <a:extLst>
                <a:ext uri="{FF2B5EF4-FFF2-40B4-BE49-F238E27FC236}">
                  <a16:creationId xmlns:a16="http://schemas.microsoft.com/office/drawing/2014/main" id="{136156F7-28D3-79CA-E78A-96BDA1DC6E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763" y="6244988"/>
              <a:ext cx="1098520" cy="371975"/>
            </a:xfrm>
            <a:prstGeom prst="rect">
              <a:avLst/>
            </a:prstGeom>
          </p:spPr>
        </p:pic>
        <p:pic>
          <p:nvPicPr>
            <p:cNvPr id="19" name="Imagem 18" descr="Logotipo&#10;&#10;Descrição gerada automaticamente">
              <a:extLst>
                <a:ext uri="{FF2B5EF4-FFF2-40B4-BE49-F238E27FC236}">
                  <a16:creationId xmlns:a16="http://schemas.microsoft.com/office/drawing/2014/main" id="{A95B593F-C000-BB27-9532-51C4E5AA0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230" y="6065001"/>
              <a:ext cx="1011844" cy="603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8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6E11AE7-69D6-B982-2794-C4F73F34D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53"/>
          <a:stretch/>
        </p:blipFill>
        <p:spPr>
          <a:xfrm>
            <a:off x="0" y="0"/>
            <a:ext cx="12192000" cy="188918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9805B9D-5B04-D613-EFC9-D27E991577BB}"/>
              </a:ext>
            </a:extLst>
          </p:cNvPr>
          <p:cNvGrpSpPr/>
          <p:nvPr userDrawn="1"/>
        </p:nvGrpSpPr>
        <p:grpSpPr>
          <a:xfrm>
            <a:off x="7548113" y="6202392"/>
            <a:ext cx="4497248" cy="518288"/>
            <a:chOff x="6642338" y="6065001"/>
            <a:chExt cx="5178736" cy="603921"/>
          </a:xfrm>
        </p:grpSpPr>
        <p:pic>
          <p:nvPicPr>
            <p:cNvPr id="6" name="Imagem 5" descr="Placa vermelha com letras brancas&#10;&#10;Descrição gerada automaticamente com confiança média">
              <a:extLst>
                <a:ext uri="{FF2B5EF4-FFF2-40B4-BE49-F238E27FC236}">
                  <a16:creationId xmlns:a16="http://schemas.microsoft.com/office/drawing/2014/main" id="{9C0EE05C-BFD0-CBF4-6990-BF16F6E140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338" y="6163400"/>
              <a:ext cx="2596886" cy="505522"/>
            </a:xfrm>
            <a:prstGeom prst="rect">
              <a:avLst/>
            </a:prstGeom>
          </p:spPr>
        </p:pic>
        <p:pic>
          <p:nvPicPr>
            <p:cNvPr id="7" name="Imagem 6" descr="Logotipo&#10;&#10;Descrição gerada automaticamente">
              <a:extLst>
                <a:ext uri="{FF2B5EF4-FFF2-40B4-BE49-F238E27FC236}">
                  <a16:creationId xmlns:a16="http://schemas.microsoft.com/office/drawing/2014/main" id="{638DA1A1-EBDC-C268-B045-4B6AC7AA82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763" y="6244988"/>
              <a:ext cx="1098520" cy="371975"/>
            </a:xfrm>
            <a:prstGeom prst="rect">
              <a:avLst/>
            </a:prstGeom>
          </p:spPr>
        </p:pic>
        <p:pic>
          <p:nvPicPr>
            <p:cNvPr id="8" name="Imagem 7" descr="Logotipo&#10;&#10;Descrição gerada automaticamente">
              <a:extLst>
                <a:ext uri="{FF2B5EF4-FFF2-40B4-BE49-F238E27FC236}">
                  <a16:creationId xmlns:a16="http://schemas.microsoft.com/office/drawing/2014/main" id="{E843BA00-5526-FECC-51E9-F35EEAF05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230" y="6065001"/>
              <a:ext cx="1011844" cy="603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8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2DDCD943-9886-E520-4DEC-7B05CDD41BA3}"/>
              </a:ext>
            </a:extLst>
          </p:cNvPr>
          <p:cNvGrpSpPr/>
          <p:nvPr userDrawn="1"/>
        </p:nvGrpSpPr>
        <p:grpSpPr>
          <a:xfrm>
            <a:off x="158921" y="6378874"/>
            <a:ext cx="3257379" cy="352126"/>
            <a:chOff x="133521" y="6239174"/>
            <a:chExt cx="4366680" cy="488914"/>
          </a:xfrm>
        </p:grpSpPr>
        <p:pic>
          <p:nvPicPr>
            <p:cNvPr id="5" name="Imagem 4" descr="Placa vermelha com letras brancas&#10;&#10;Descrição gerada automaticamente com confiança média">
              <a:extLst>
                <a:ext uri="{FF2B5EF4-FFF2-40B4-BE49-F238E27FC236}">
                  <a16:creationId xmlns:a16="http://schemas.microsoft.com/office/drawing/2014/main" id="{2A5283FF-F6F5-AD1E-2D8B-E35404D6274B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21" y="6333233"/>
              <a:ext cx="1966459" cy="384741"/>
            </a:xfrm>
            <a:prstGeom prst="rect">
              <a:avLst/>
            </a:prstGeom>
          </p:spPr>
        </p:pic>
        <p:pic>
          <p:nvPicPr>
            <p:cNvPr id="6" name="Imagem 5" descr="Logotipo, Ícone&#10;&#10;Descrição gerada automaticamente">
              <a:extLst>
                <a:ext uri="{FF2B5EF4-FFF2-40B4-BE49-F238E27FC236}">
                  <a16:creationId xmlns:a16="http://schemas.microsoft.com/office/drawing/2014/main" id="{5D707DD5-97FA-8D31-0636-ACE779AF622D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994" y="6239174"/>
              <a:ext cx="803207" cy="478800"/>
            </a:xfrm>
            <a:prstGeom prst="rect">
              <a:avLst/>
            </a:prstGeom>
          </p:spPr>
        </p:pic>
        <p:pic>
          <p:nvPicPr>
            <p:cNvPr id="7" name="Imagem 6" descr="Logotipo&#10;&#10;Descrição gerada automaticamente">
              <a:extLst>
                <a:ext uri="{FF2B5EF4-FFF2-40B4-BE49-F238E27FC236}">
                  <a16:creationId xmlns:a16="http://schemas.microsoft.com/office/drawing/2014/main" id="{3A1AE8E9-4E64-5BC6-14FB-743CDF6A4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599" y="6333234"/>
              <a:ext cx="1160201" cy="394854"/>
            </a:xfrm>
            <a:prstGeom prst="rect">
              <a:avLst/>
            </a:prstGeom>
          </p:spPr>
        </p:pic>
      </p:grp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13E31D0E-7480-9E16-A4FD-5CDA89D05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02" y="0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13E31D0E-7480-9E16-A4FD-5CDA89D05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02" y="0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504A484-594C-5EB9-F75C-3BC0FBA16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C469F6F-AC23-587F-5DAD-8AB32EB98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5801D-4FE3-478D-9DA8-2FD87828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052B99-940A-4F3E-97F5-52CF1083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FBA914-4952-4D90-A2AC-37FD5627A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2B9FD-A9C5-4673-BF0C-1300A867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DF57-A403-468B-A89C-117E4923972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B2DECE-8F56-4444-8B02-49352889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FF61BD-757A-46E3-9DF0-8EAF3943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1C7B-0384-4535-B7F6-00393CD26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57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316904-9477-462D-B7EA-352A3C71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ECB34E-4372-425F-80C3-60C167AFC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85777-7101-4379-9616-85A1AEE2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DF57-A403-468B-A89C-117E4923972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9ED7E0-81F2-4580-9C00-2A31CB910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6B985F-63C9-493B-98E8-D5C6DCCAA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1C7B-0384-4535-B7F6-00393CD26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8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73" r:id="rId4"/>
    <p:sldLayoutId id="2147483655" r:id="rId5"/>
    <p:sldLayoutId id="2147483672" r:id="rId6"/>
    <p:sldLayoutId id="2147483674" r:id="rId7"/>
    <p:sldLayoutId id="214748367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26" Type="http://schemas.openxmlformats.org/officeDocument/2006/relationships/image" Target="../media/image37.svg"/><Relationship Id="rId39" Type="http://schemas.openxmlformats.org/officeDocument/2006/relationships/image" Target="../media/image50.png"/><Relationship Id="rId21" Type="http://schemas.openxmlformats.org/officeDocument/2006/relationships/image" Target="../media/image34.svg"/><Relationship Id="rId34" Type="http://schemas.openxmlformats.org/officeDocument/2006/relationships/image" Target="../media/image45.svg"/><Relationship Id="rId42" Type="http://schemas.openxmlformats.org/officeDocument/2006/relationships/image" Target="../media/image53.svg"/><Relationship Id="rId7" Type="http://schemas.openxmlformats.org/officeDocument/2006/relationships/slide" Target="slide15.xml"/><Relationship Id="rId2" Type="http://schemas.openxmlformats.org/officeDocument/2006/relationships/slide" Target="slide12.xml"/><Relationship Id="rId16" Type="http://schemas.openxmlformats.org/officeDocument/2006/relationships/image" Target="../media/image2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24" Type="http://schemas.openxmlformats.org/officeDocument/2006/relationships/slide" Target="slide23.xml"/><Relationship Id="rId32" Type="http://schemas.openxmlformats.org/officeDocument/2006/relationships/image" Target="../media/image43.svg"/><Relationship Id="rId37" Type="http://schemas.openxmlformats.org/officeDocument/2006/relationships/image" Target="../media/image48.png"/><Relationship Id="rId40" Type="http://schemas.openxmlformats.org/officeDocument/2006/relationships/image" Target="../media/image51.svg"/><Relationship Id="rId45" Type="http://schemas.openxmlformats.org/officeDocument/2006/relationships/image" Target="../media/image55.svg"/><Relationship Id="rId5" Type="http://schemas.openxmlformats.org/officeDocument/2006/relationships/slide" Target="slide13.xml"/><Relationship Id="rId15" Type="http://schemas.openxmlformats.org/officeDocument/2006/relationships/slide" Target="slide18.xml"/><Relationship Id="rId23" Type="http://schemas.openxmlformats.org/officeDocument/2006/relationships/image" Target="../media/image35.svg"/><Relationship Id="rId28" Type="http://schemas.openxmlformats.org/officeDocument/2006/relationships/image" Target="../media/image39.svg"/><Relationship Id="rId36" Type="http://schemas.openxmlformats.org/officeDocument/2006/relationships/image" Target="../media/image47.svg"/><Relationship Id="rId10" Type="http://schemas.openxmlformats.org/officeDocument/2006/relationships/image" Target="../media/image26.svg"/><Relationship Id="rId19" Type="http://schemas.openxmlformats.org/officeDocument/2006/relationships/image" Target="../media/image32.svg"/><Relationship Id="rId31" Type="http://schemas.openxmlformats.org/officeDocument/2006/relationships/image" Target="../media/image42.png"/><Relationship Id="rId44" Type="http://schemas.openxmlformats.org/officeDocument/2006/relationships/image" Target="../media/image54.png"/><Relationship Id="rId4" Type="http://schemas.openxmlformats.org/officeDocument/2006/relationships/image" Target="../media/image25.svg"/><Relationship Id="rId9" Type="http://schemas.openxmlformats.org/officeDocument/2006/relationships/slide" Target="slide17.xml"/><Relationship Id="rId14" Type="http://schemas.openxmlformats.org/officeDocument/2006/relationships/slide" Target="slide20.xml"/><Relationship Id="rId22" Type="http://schemas.openxmlformats.org/officeDocument/2006/relationships/slide" Target="slide21.xml"/><Relationship Id="rId27" Type="http://schemas.openxmlformats.org/officeDocument/2006/relationships/image" Target="../media/image38.png"/><Relationship Id="rId30" Type="http://schemas.openxmlformats.org/officeDocument/2006/relationships/image" Target="../media/image41.svg"/><Relationship Id="rId35" Type="http://schemas.openxmlformats.org/officeDocument/2006/relationships/image" Target="../media/image46.png"/><Relationship Id="rId43" Type="http://schemas.openxmlformats.org/officeDocument/2006/relationships/slide" Target="slide24.xml"/><Relationship Id="rId8" Type="http://schemas.openxmlformats.org/officeDocument/2006/relationships/slide" Target="slide16.xml"/><Relationship Id="rId3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svg"/><Relationship Id="rId20" Type="http://schemas.openxmlformats.org/officeDocument/2006/relationships/image" Target="../media/image33.png"/><Relationship Id="rId41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@profill.com.br" TargetMode="External"/><Relationship Id="rId2" Type="http://schemas.openxmlformats.org/officeDocument/2006/relationships/hyperlink" Target="http://www.profill.com.br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a.helfer@profill.com.br" TargetMode="External"/><Relationship Id="rId4" Type="http://schemas.openxmlformats.org/officeDocument/2006/relationships/hyperlink" Target="mailto:sidnei.agra@profill.com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40C700C-4321-3035-C932-7B3DA073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4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5B98150-0A11-21D4-BADB-BF5657ED01AA}"/>
              </a:ext>
            </a:extLst>
          </p:cNvPr>
          <p:cNvSpPr/>
          <p:nvPr/>
        </p:nvSpPr>
        <p:spPr>
          <a:xfrm>
            <a:off x="10266142" y="1719761"/>
            <a:ext cx="1859897" cy="3107039"/>
          </a:xfrm>
          <a:prstGeom prst="roundRect">
            <a:avLst/>
          </a:prstGeom>
          <a:solidFill>
            <a:srgbClr val="5DB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8FD3CF0-5157-017F-A093-920689E9ED5B}"/>
              </a:ext>
            </a:extLst>
          </p:cNvPr>
          <p:cNvSpPr/>
          <p:nvPr/>
        </p:nvSpPr>
        <p:spPr>
          <a:xfrm>
            <a:off x="8230397" y="1719210"/>
            <a:ext cx="1859897" cy="3107039"/>
          </a:xfrm>
          <a:prstGeom prst="roundRect">
            <a:avLst/>
          </a:prstGeom>
          <a:solidFill>
            <a:srgbClr val="5DB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EB14C92-70BE-308E-6F14-F9A36AC95956}"/>
              </a:ext>
            </a:extLst>
          </p:cNvPr>
          <p:cNvSpPr/>
          <p:nvPr/>
        </p:nvSpPr>
        <p:spPr>
          <a:xfrm>
            <a:off x="6183798" y="1713708"/>
            <a:ext cx="1859897" cy="3107039"/>
          </a:xfrm>
          <a:prstGeom prst="roundRect">
            <a:avLst/>
          </a:prstGeom>
          <a:solidFill>
            <a:srgbClr val="5DB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CFD49D2-2949-80A2-AFB1-574705E2A8E8}"/>
              </a:ext>
            </a:extLst>
          </p:cNvPr>
          <p:cNvSpPr/>
          <p:nvPr/>
        </p:nvSpPr>
        <p:spPr>
          <a:xfrm>
            <a:off x="4117392" y="1713708"/>
            <a:ext cx="1859897" cy="3107039"/>
          </a:xfrm>
          <a:prstGeom prst="roundRect">
            <a:avLst/>
          </a:prstGeom>
          <a:solidFill>
            <a:srgbClr val="5DB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A1DE58D-6F51-7807-611F-76BDD47723AB}"/>
              </a:ext>
            </a:extLst>
          </p:cNvPr>
          <p:cNvSpPr/>
          <p:nvPr/>
        </p:nvSpPr>
        <p:spPr>
          <a:xfrm>
            <a:off x="2108352" y="1704386"/>
            <a:ext cx="1859897" cy="3107039"/>
          </a:xfrm>
          <a:prstGeom prst="roundRect">
            <a:avLst/>
          </a:prstGeom>
          <a:solidFill>
            <a:srgbClr val="5DB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311A180-BEA3-68EE-86B3-41A0B472EE93}"/>
              </a:ext>
            </a:extLst>
          </p:cNvPr>
          <p:cNvSpPr/>
          <p:nvPr/>
        </p:nvSpPr>
        <p:spPr>
          <a:xfrm>
            <a:off x="76287" y="1704386"/>
            <a:ext cx="1859897" cy="3107039"/>
          </a:xfrm>
          <a:prstGeom prst="roundRect">
            <a:avLst/>
          </a:prstGeom>
          <a:solidFill>
            <a:srgbClr val="5DB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6B2D17-66CE-4FD2-D1F6-96B87F22F552}"/>
              </a:ext>
            </a:extLst>
          </p:cNvPr>
          <p:cNvSpPr txBox="1"/>
          <p:nvPr/>
        </p:nvSpPr>
        <p:spPr>
          <a:xfrm>
            <a:off x="1690255" y="290543"/>
            <a:ext cx="354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Fluxograma Geral das Atividades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95E52C-E0E6-A197-AA30-1981F5FC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0" y="2846320"/>
            <a:ext cx="1620000" cy="162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90CCD11-E452-2881-AAAB-3A05A1BD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179" y="2864447"/>
            <a:ext cx="1620000" cy="16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FC3793-7A0B-C47C-1B35-B0CB605F3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793" y="2885220"/>
            <a:ext cx="1620000" cy="162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6E162DF-C019-4424-0470-DD91C6BF3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747" y="2885220"/>
            <a:ext cx="1620000" cy="1620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F20A8B-A7E5-A85E-E1DB-245E45E32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937" y="2844933"/>
            <a:ext cx="1620000" cy="162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A27AAD5-524B-7A95-AEE5-5CB92C439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4134" y="2844933"/>
            <a:ext cx="1620000" cy="162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4A6ED48-E5A6-F244-C4AD-117FC0EC84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8780" y="3533001"/>
            <a:ext cx="280440" cy="24386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4910F1-0585-90B7-0841-19D90C73E655}"/>
              </a:ext>
            </a:extLst>
          </p:cNvPr>
          <p:cNvSpPr txBox="1"/>
          <p:nvPr/>
        </p:nvSpPr>
        <p:spPr>
          <a:xfrm>
            <a:off x="-65942" y="1800544"/>
            <a:ext cx="213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Plano de Trabalho e Mobilização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8E120E-0265-618D-332A-7F74749BDE72}"/>
              </a:ext>
            </a:extLst>
          </p:cNvPr>
          <p:cNvSpPr txBox="1"/>
          <p:nvPr/>
        </p:nvSpPr>
        <p:spPr>
          <a:xfrm>
            <a:off x="2214502" y="1765941"/>
            <a:ext cx="1620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e Levantamento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Diagnósticos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ADAA143-9BD9-4AC1-E701-9D3AAC76F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843" y="3533000"/>
            <a:ext cx="280440" cy="24386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0497B3A-638A-889C-02E2-B180755E7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6432" y="3532189"/>
            <a:ext cx="280440" cy="24386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142632F-5DD8-87E3-B36F-5F09720C4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187" y="3530567"/>
            <a:ext cx="280440" cy="24386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F5E04ED-68D6-0688-A67F-1DCF8D1BDB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247" y="3508850"/>
            <a:ext cx="280440" cy="24386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CFFFB2-9EFE-320E-1604-EA13CF213EB8}"/>
              </a:ext>
            </a:extLst>
          </p:cNvPr>
          <p:cNvSpPr txBox="1"/>
          <p:nvPr/>
        </p:nvSpPr>
        <p:spPr>
          <a:xfrm>
            <a:off x="4154951" y="1688685"/>
            <a:ext cx="179148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Identificação das áreas prioritárias para segurança hídrica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648F50A-7BAE-A655-C725-769DCB32CA64}"/>
              </a:ext>
            </a:extLst>
          </p:cNvPr>
          <p:cNvSpPr txBox="1"/>
          <p:nvPr/>
        </p:nvSpPr>
        <p:spPr>
          <a:xfrm>
            <a:off x="6358112" y="1896435"/>
            <a:ext cx="1514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4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Banco de Projeto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DB5F736-7773-507E-84F5-322E9F91E821}"/>
              </a:ext>
            </a:extLst>
          </p:cNvPr>
          <p:cNvSpPr txBox="1"/>
          <p:nvPr/>
        </p:nvSpPr>
        <p:spPr>
          <a:xfrm>
            <a:off x="8281311" y="1822202"/>
            <a:ext cx="1802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Plano de Mobilização, Comunicação Social e Educação Ambiental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0078E7-4653-3F8C-627C-FAFA786E0336}"/>
              </a:ext>
            </a:extLst>
          </p:cNvPr>
          <p:cNvSpPr txBox="1"/>
          <p:nvPr/>
        </p:nvSpPr>
        <p:spPr>
          <a:xfrm>
            <a:off x="10376687" y="2077706"/>
            <a:ext cx="1700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Resumo Executivo</a:t>
            </a:r>
          </a:p>
        </p:txBody>
      </p:sp>
    </p:spTree>
    <p:extLst>
      <p:ext uri="{BB962C8B-B14F-4D97-AF65-F5344CB8AC3E}">
        <p14:creationId xmlns:p14="http://schemas.microsoft.com/office/powerpoint/2010/main" val="42534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40D654D-905F-4205-8F8D-08C396F357E4}"/>
              </a:ext>
            </a:extLst>
          </p:cNvPr>
          <p:cNvSpPr/>
          <p:nvPr/>
        </p:nvSpPr>
        <p:spPr>
          <a:xfrm>
            <a:off x="1259021" y="837821"/>
            <a:ext cx="1490454" cy="7815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Hídricos</a:t>
            </a:r>
          </a:p>
        </p:txBody>
      </p:sp>
      <p:pic>
        <p:nvPicPr>
          <p:cNvPr id="10" name="Gráfico 3" descr="Documento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FBB89448-041D-47E8-82C0-CFAEAE288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22" y="1015183"/>
            <a:ext cx="440653" cy="43200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FE84D15-BA28-420C-A9EF-9B7A2AD40DDC}"/>
              </a:ext>
            </a:extLst>
          </p:cNvPr>
          <p:cNvCxnSpPr>
            <a:cxnSpLocks/>
            <a:stCxn id="10" idx="3"/>
            <a:endCxn id="80" idx="1"/>
          </p:cNvCxnSpPr>
          <p:nvPr/>
        </p:nvCxnSpPr>
        <p:spPr>
          <a:xfrm>
            <a:off x="3033075" y="1231183"/>
            <a:ext cx="443268" cy="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xograma: Vários Documentos 11">
            <a:extLst>
              <a:ext uri="{FF2B5EF4-FFF2-40B4-BE49-F238E27FC236}">
                <a16:creationId xmlns:a16="http://schemas.microsoft.com/office/drawing/2014/main" id="{A59D0507-3569-4952-A76B-2EF3FAC5D585}"/>
              </a:ext>
            </a:extLst>
          </p:cNvPr>
          <p:cNvSpPr/>
          <p:nvPr/>
        </p:nvSpPr>
        <p:spPr>
          <a:xfrm>
            <a:off x="4759415" y="2575470"/>
            <a:ext cx="1260000" cy="87043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60BA5DC-5343-409D-B7AA-B848A46F22F9}"/>
              </a:ext>
            </a:extLst>
          </p:cNvPr>
          <p:cNvSpPr/>
          <p:nvPr/>
        </p:nvSpPr>
        <p:spPr>
          <a:xfrm>
            <a:off x="1259021" y="1774897"/>
            <a:ext cx="1490454" cy="7033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 do solo e Qualidade da Água</a:t>
            </a:r>
          </a:p>
        </p:txBody>
      </p:sp>
      <p:pic>
        <p:nvPicPr>
          <p:cNvPr id="14" name="Gráfico 3" descr="Documento com preenchimento sólido">
            <a:hlinkClick r:id="rId5" action="ppaction://hlinksldjump"/>
            <a:extLst>
              <a:ext uri="{FF2B5EF4-FFF2-40B4-BE49-F238E27FC236}">
                <a16:creationId xmlns:a16="http://schemas.microsoft.com/office/drawing/2014/main" id="{9B6FA2FA-8749-4B4D-ABCF-F2A465475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22" y="1903513"/>
            <a:ext cx="440653" cy="432000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F0CB252-33E7-4CD4-829B-390C271D6684}"/>
              </a:ext>
            </a:extLst>
          </p:cNvPr>
          <p:cNvSpPr/>
          <p:nvPr/>
        </p:nvSpPr>
        <p:spPr>
          <a:xfrm>
            <a:off x="1259021" y="2639838"/>
            <a:ext cx="1490454" cy="781535"/>
          </a:xfrm>
          <a:prstGeom prst="roundRect">
            <a:avLst/>
          </a:prstGeom>
          <a:solidFill>
            <a:srgbClr val="E6D5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Eventos Extremos e Segurança de Barragens</a:t>
            </a:r>
          </a:p>
        </p:txBody>
      </p:sp>
      <p:pic>
        <p:nvPicPr>
          <p:cNvPr id="16" name="Gráfico 3" descr="Documento com preenchimento sólido">
            <a:hlinkClick r:id="rId6" action="ppaction://hlinksldjump"/>
            <a:extLst>
              <a:ext uri="{FF2B5EF4-FFF2-40B4-BE49-F238E27FC236}">
                <a16:creationId xmlns:a16="http://schemas.microsoft.com/office/drawing/2014/main" id="{D2F0B5AC-1533-4A48-B915-B5B599797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22" y="2815383"/>
            <a:ext cx="440653" cy="432000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0604E40-9151-42F9-9498-A29E30964237}"/>
              </a:ext>
            </a:extLst>
          </p:cNvPr>
          <p:cNvSpPr/>
          <p:nvPr/>
        </p:nvSpPr>
        <p:spPr>
          <a:xfrm>
            <a:off x="1259021" y="3552461"/>
            <a:ext cx="1490454" cy="7815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Conservação Ambiental</a:t>
            </a:r>
          </a:p>
        </p:txBody>
      </p:sp>
      <p:pic>
        <p:nvPicPr>
          <p:cNvPr id="18" name="Gráfico 3" descr="Documento com preenchimento sólido">
            <a:hlinkClick r:id="rId7" action="ppaction://hlinksldjump"/>
            <a:extLst>
              <a:ext uri="{FF2B5EF4-FFF2-40B4-BE49-F238E27FC236}">
                <a16:creationId xmlns:a16="http://schemas.microsoft.com/office/drawing/2014/main" id="{ACF27A3F-D707-4F82-9A84-53AF6756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22" y="3751487"/>
            <a:ext cx="440653" cy="432000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E53C858-BA38-41A6-8B5D-5A3623D1FD0B}"/>
              </a:ext>
            </a:extLst>
          </p:cNvPr>
          <p:cNvSpPr/>
          <p:nvPr/>
        </p:nvSpPr>
        <p:spPr>
          <a:xfrm>
            <a:off x="1259021" y="4474544"/>
            <a:ext cx="1490454" cy="7815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Saneamento</a:t>
            </a:r>
          </a:p>
        </p:txBody>
      </p:sp>
      <p:pic>
        <p:nvPicPr>
          <p:cNvPr id="20" name="Gráfico 3" descr="Documento com preenchimento sólido">
            <a:hlinkClick r:id="rId8" action="ppaction://hlinksldjump"/>
            <a:extLst>
              <a:ext uri="{FF2B5EF4-FFF2-40B4-BE49-F238E27FC236}">
                <a16:creationId xmlns:a16="http://schemas.microsoft.com/office/drawing/2014/main" id="{34776310-0F7D-4133-AC17-90827C376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22" y="4687591"/>
            <a:ext cx="440653" cy="432000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DE90CAF-148D-46C9-96FD-8FC7EE831A2A}"/>
              </a:ext>
            </a:extLst>
          </p:cNvPr>
          <p:cNvSpPr/>
          <p:nvPr/>
        </p:nvSpPr>
        <p:spPr>
          <a:xfrm>
            <a:off x="1259021" y="5410955"/>
            <a:ext cx="1490454" cy="7815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Inventário de estudos, projetos e obras</a:t>
            </a:r>
          </a:p>
        </p:txBody>
      </p:sp>
      <p:pic>
        <p:nvPicPr>
          <p:cNvPr id="22" name="Gráfico 3" descr="Documento com preenchimento sólido">
            <a:hlinkClick r:id="rId9" action="ppaction://hlinksldjump"/>
            <a:extLst>
              <a:ext uri="{FF2B5EF4-FFF2-40B4-BE49-F238E27FC236}">
                <a16:creationId xmlns:a16="http://schemas.microsoft.com/office/drawing/2014/main" id="{97A62A24-9D11-400E-A619-51D88FA8E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22" y="5623695"/>
            <a:ext cx="440653" cy="432000"/>
          </a:xfrm>
          <a:prstGeom prst="rect">
            <a:avLst/>
          </a:prstGeom>
        </p:spPr>
      </p:pic>
      <p:pic>
        <p:nvPicPr>
          <p:cNvPr id="23" name="Gráfico 3" descr="Documento com preenchimento sólido">
            <a:extLst>
              <a:ext uri="{FF2B5EF4-FFF2-40B4-BE49-F238E27FC236}">
                <a16:creationId xmlns:a16="http://schemas.microsoft.com/office/drawing/2014/main" id="{293A998A-D655-4475-868C-811E7DA77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450" y="2764612"/>
            <a:ext cx="497192" cy="487429"/>
          </a:xfrm>
          <a:prstGeom prst="rect">
            <a:avLst/>
          </a:prstGeom>
        </p:spPr>
      </p:pic>
      <p:sp>
        <p:nvSpPr>
          <p:cNvPr id="24" name="Chave Esquerda 23">
            <a:extLst>
              <a:ext uri="{FF2B5EF4-FFF2-40B4-BE49-F238E27FC236}">
                <a16:creationId xmlns:a16="http://schemas.microsoft.com/office/drawing/2014/main" id="{840B3B47-8BA3-4D79-B103-8C1EC2A80B10}"/>
              </a:ext>
            </a:extLst>
          </p:cNvPr>
          <p:cNvSpPr/>
          <p:nvPr/>
        </p:nvSpPr>
        <p:spPr>
          <a:xfrm>
            <a:off x="1030029" y="772476"/>
            <a:ext cx="311339" cy="5527638"/>
          </a:xfrm>
          <a:prstGeom prst="leftBrace">
            <a:avLst>
              <a:gd name="adj1" fmla="val 8333"/>
              <a:gd name="adj2" fmla="val 4870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áfico 24" descr="Conselho administrativo com preenchimento sólido">
            <a:hlinkClick r:id="rId11" action="ppaction://hlinksldjump"/>
            <a:extLst>
              <a:ext uri="{FF2B5EF4-FFF2-40B4-BE49-F238E27FC236}">
                <a16:creationId xmlns:a16="http://schemas.microsoft.com/office/drawing/2014/main" id="{552AC146-B910-4450-9EB6-B8B3A6288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52028" y="2646917"/>
            <a:ext cx="718178" cy="718178"/>
          </a:xfrm>
          <a:prstGeom prst="rect">
            <a:avLst/>
          </a:prstGeom>
        </p:spPr>
      </p:pic>
      <p:pic>
        <p:nvPicPr>
          <p:cNvPr id="26" name="Gráfico 3" descr="Documento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B1D2A8A3-D455-49A0-9652-68143BEE8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516" y="2219155"/>
            <a:ext cx="367211" cy="360000"/>
          </a:xfrm>
          <a:prstGeom prst="rect">
            <a:avLst/>
          </a:prstGeom>
        </p:spPr>
      </p:pic>
      <p:pic>
        <p:nvPicPr>
          <p:cNvPr id="27" name="Gráfico 2" descr="Documento estrutura de tópicos">
            <a:hlinkClick r:id="rId15" action="ppaction://hlinksldjump"/>
            <a:extLst>
              <a:ext uri="{FF2B5EF4-FFF2-40B4-BE49-F238E27FC236}">
                <a16:creationId xmlns:a16="http://schemas.microsoft.com/office/drawing/2014/main" id="{10378CE7-F304-41BA-835A-D174E31AB5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0184" y="1779410"/>
            <a:ext cx="373478" cy="360000"/>
          </a:xfrm>
          <a:prstGeom prst="rect">
            <a:avLst/>
          </a:prstGeom>
        </p:spPr>
      </p:pic>
      <p:pic>
        <p:nvPicPr>
          <p:cNvPr id="28" name="Gráfico 4" descr="Livro fechado com preenchimento sólido">
            <a:extLst>
              <a:ext uri="{FF2B5EF4-FFF2-40B4-BE49-F238E27FC236}">
                <a16:creationId xmlns:a16="http://schemas.microsoft.com/office/drawing/2014/main" id="{45E51FD6-C9B5-4B3C-9123-C62374AF3C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27518" y="3390574"/>
            <a:ext cx="359660" cy="360000"/>
          </a:xfrm>
          <a:prstGeom prst="rect">
            <a:avLst/>
          </a:prstGeom>
        </p:spPr>
      </p:pic>
      <p:pic>
        <p:nvPicPr>
          <p:cNvPr id="29" name="Gráfico 4" descr="Livro fechado com preenchimento sólido">
            <a:extLst>
              <a:ext uri="{FF2B5EF4-FFF2-40B4-BE49-F238E27FC236}">
                <a16:creationId xmlns:a16="http://schemas.microsoft.com/office/drawing/2014/main" id="{F2602382-9106-4274-9CC8-C350F72A18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45650" y="3383679"/>
            <a:ext cx="359660" cy="360000"/>
          </a:xfrm>
          <a:prstGeom prst="rect">
            <a:avLst/>
          </a:prstGeom>
        </p:spPr>
      </p:pic>
      <p:pic>
        <p:nvPicPr>
          <p:cNvPr id="30" name="Gráfico 6" descr="Banco de dados estrutura de tópicos">
            <a:extLst>
              <a:ext uri="{FF2B5EF4-FFF2-40B4-BE49-F238E27FC236}">
                <a16:creationId xmlns:a16="http://schemas.microsoft.com/office/drawing/2014/main" id="{D0F8D4C0-6141-4241-A9A1-9D520C61FCD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337796" y="1793724"/>
            <a:ext cx="365652" cy="360000"/>
          </a:xfrm>
          <a:prstGeom prst="rect">
            <a:avLst/>
          </a:prstGeom>
        </p:spPr>
      </p:pic>
      <p:pic>
        <p:nvPicPr>
          <p:cNvPr id="31" name="Gráfico 6" descr="Banco de dados estrutura de tópicos">
            <a:extLst>
              <a:ext uri="{FF2B5EF4-FFF2-40B4-BE49-F238E27FC236}">
                <a16:creationId xmlns:a16="http://schemas.microsoft.com/office/drawing/2014/main" id="{0F4BE231-53A4-40B1-BA30-B066F575A8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36719" y="2215470"/>
            <a:ext cx="365652" cy="360000"/>
          </a:xfrm>
          <a:prstGeom prst="rect">
            <a:avLst/>
          </a:prstGeom>
        </p:spPr>
      </p:pic>
      <p:sp>
        <p:nvSpPr>
          <p:cNvPr id="32" name="Fluxograma: Disco Magnético 31">
            <a:extLst>
              <a:ext uri="{FF2B5EF4-FFF2-40B4-BE49-F238E27FC236}">
                <a16:creationId xmlns:a16="http://schemas.microsoft.com/office/drawing/2014/main" id="{541EF752-3BFB-429A-92D8-E0F0743AB3A2}"/>
              </a:ext>
            </a:extLst>
          </p:cNvPr>
          <p:cNvSpPr/>
          <p:nvPr/>
        </p:nvSpPr>
        <p:spPr>
          <a:xfrm>
            <a:off x="8960527" y="2606568"/>
            <a:ext cx="1094493" cy="80556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áfico 3" descr="Documento com preenchimento sólido">
            <a:hlinkClick r:id="rId22" action="ppaction://hlinksldjump"/>
            <a:extLst>
              <a:ext uri="{FF2B5EF4-FFF2-40B4-BE49-F238E27FC236}">
                <a16:creationId xmlns:a16="http://schemas.microsoft.com/office/drawing/2014/main" id="{17FEB577-5643-49AF-8B66-E53E9B1FF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5747" y="2182501"/>
            <a:ext cx="367211" cy="360000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1070C8AA-B95C-4DFE-BCBB-104FD9F13265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097875" y="3006006"/>
            <a:ext cx="45415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40780434-96C6-4FDC-82DD-03E6A116231D}"/>
              </a:ext>
            </a:extLst>
          </p:cNvPr>
          <p:cNvCxnSpPr>
            <a:cxnSpLocks/>
            <a:stCxn id="113" idx="3"/>
            <a:endCxn id="32" idx="2"/>
          </p:cNvCxnSpPr>
          <p:nvPr/>
        </p:nvCxnSpPr>
        <p:spPr>
          <a:xfrm>
            <a:off x="8437247" y="3006035"/>
            <a:ext cx="523280" cy="33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3C2FF37-D3BC-4308-982E-03365EAFC31B}"/>
              </a:ext>
            </a:extLst>
          </p:cNvPr>
          <p:cNvCxnSpPr>
            <a:cxnSpLocks/>
            <a:stCxn id="32" idx="4"/>
            <a:endCxn id="39" idx="1"/>
          </p:cNvCxnSpPr>
          <p:nvPr/>
        </p:nvCxnSpPr>
        <p:spPr>
          <a:xfrm>
            <a:off x="10055020" y="3009353"/>
            <a:ext cx="429975" cy="7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áfico 36" descr="Conselho administrativo com preenchimento sólido">
            <a:extLst>
              <a:ext uri="{FF2B5EF4-FFF2-40B4-BE49-F238E27FC236}">
                <a16:creationId xmlns:a16="http://schemas.microsoft.com/office/drawing/2014/main" id="{E8573F34-4607-4656-B2EF-C09B81216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61253" y="4644884"/>
            <a:ext cx="695157" cy="695157"/>
          </a:xfrm>
          <a:prstGeom prst="rect">
            <a:avLst/>
          </a:prstGeom>
        </p:spPr>
      </p:pic>
      <p:pic>
        <p:nvPicPr>
          <p:cNvPr id="38" name="Gráfico 4" descr="Livro fechado com preenchimento sólido">
            <a:extLst>
              <a:ext uri="{FF2B5EF4-FFF2-40B4-BE49-F238E27FC236}">
                <a16:creationId xmlns:a16="http://schemas.microsoft.com/office/drawing/2014/main" id="{3585522E-BD9D-4281-A14B-EFAF9828D7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44974" y="4920483"/>
            <a:ext cx="359660" cy="360000"/>
          </a:xfrm>
          <a:prstGeom prst="rect">
            <a:avLst/>
          </a:prstGeom>
        </p:spPr>
      </p:pic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5DD2C-DBCE-41FD-B146-FE300862741F}"/>
              </a:ext>
            </a:extLst>
          </p:cNvPr>
          <p:cNvSpPr/>
          <p:nvPr/>
        </p:nvSpPr>
        <p:spPr>
          <a:xfrm>
            <a:off x="10484995" y="2678874"/>
            <a:ext cx="1224274" cy="67635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Consolidação dos relatórios</a:t>
            </a:r>
          </a:p>
        </p:txBody>
      </p:sp>
      <p:pic>
        <p:nvPicPr>
          <p:cNvPr id="40" name="Gráfico 3" descr="Documento com preenchimento sólido">
            <a:extLst>
              <a:ext uri="{FF2B5EF4-FFF2-40B4-BE49-F238E27FC236}">
                <a16:creationId xmlns:a16="http://schemas.microsoft.com/office/drawing/2014/main" id="{BC327439-8BBE-450D-86E0-35C954681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928432" y="2187171"/>
            <a:ext cx="367211" cy="360000"/>
          </a:xfrm>
          <a:prstGeom prst="rect">
            <a:avLst/>
          </a:prstGeom>
        </p:spPr>
      </p:pic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A320B8-9518-4609-99FC-C25B04913F49}"/>
              </a:ext>
            </a:extLst>
          </p:cNvPr>
          <p:cNvSpPr/>
          <p:nvPr/>
        </p:nvSpPr>
        <p:spPr>
          <a:xfrm>
            <a:off x="10386953" y="3658150"/>
            <a:ext cx="1431715" cy="737120"/>
          </a:xfrm>
          <a:prstGeom prst="roundRect">
            <a:avLst/>
          </a:prstGeom>
          <a:solidFill>
            <a:srgbClr val="F7BBE4"/>
          </a:solidFill>
          <a:ln>
            <a:solidFill>
              <a:srgbClr val="830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830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Estratégias para o alcance da mobilização e engajamento</a:t>
            </a:r>
          </a:p>
        </p:txBody>
      </p:sp>
      <p:pic>
        <p:nvPicPr>
          <p:cNvPr id="42" name="Gráfico 3" descr="Documento com preenchimento sólido">
            <a:hlinkClick r:id="rId24" action="ppaction://hlinksldjump"/>
            <a:extLst>
              <a:ext uri="{FF2B5EF4-FFF2-40B4-BE49-F238E27FC236}">
                <a16:creationId xmlns:a16="http://schemas.microsoft.com/office/drawing/2014/main" id="{CBDD9B2A-D1A0-4EA6-8D0A-D71776B8A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8852" y="3925596"/>
            <a:ext cx="367211" cy="360000"/>
          </a:xfrm>
          <a:prstGeom prst="rect">
            <a:avLst/>
          </a:prstGeom>
        </p:spPr>
      </p:pic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E69CFC4-2900-432D-854C-1D6745A06EAC}"/>
              </a:ext>
            </a:extLst>
          </p:cNvPr>
          <p:cNvSpPr/>
          <p:nvPr/>
        </p:nvSpPr>
        <p:spPr>
          <a:xfrm>
            <a:off x="10334131" y="5579854"/>
            <a:ext cx="1555811" cy="836383"/>
          </a:xfrm>
          <a:prstGeom prst="roundRect">
            <a:avLst/>
          </a:prstGeom>
          <a:solidFill>
            <a:srgbClr val="F7BBE4"/>
          </a:solidFill>
          <a:ln>
            <a:solidFill>
              <a:srgbClr val="830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830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Plano de Comunicação Social, Mobilização e Educação Ambiental </a:t>
            </a:r>
          </a:p>
        </p:txBody>
      </p:sp>
      <p:pic>
        <p:nvPicPr>
          <p:cNvPr id="44" name="Gráfico 3" descr="Documento com preenchimento sólido">
            <a:hlinkClick r:id="rId24" action="ppaction://hlinksldjump"/>
            <a:extLst>
              <a:ext uri="{FF2B5EF4-FFF2-40B4-BE49-F238E27FC236}">
                <a16:creationId xmlns:a16="http://schemas.microsoft.com/office/drawing/2014/main" id="{EB6A3449-B2C7-46C0-ACF5-78D23D8757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38852" y="5984382"/>
            <a:ext cx="367211" cy="360000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A0819B3E-A5B4-4ECE-8F09-633BE01ED881}"/>
              </a:ext>
            </a:extLst>
          </p:cNvPr>
          <p:cNvSpPr/>
          <p:nvPr/>
        </p:nvSpPr>
        <p:spPr>
          <a:xfrm>
            <a:off x="10444492" y="1145636"/>
            <a:ext cx="1382592" cy="541713"/>
          </a:xfrm>
          <a:prstGeom prst="roundRect">
            <a:avLst/>
          </a:prstGeom>
          <a:solidFill>
            <a:srgbClr val="87CFD9"/>
          </a:solidFill>
          <a:ln>
            <a:solidFill>
              <a:srgbClr val="287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872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Resumo Executivo</a:t>
            </a:r>
          </a:p>
        </p:txBody>
      </p:sp>
      <p:pic>
        <p:nvPicPr>
          <p:cNvPr id="46" name="Gráfico 3" descr="Documento com preenchimento sólido">
            <a:extLst>
              <a:ext uri="{FF2B5EF4-FFF2-40B4-BE49-F238E27FC236}">
                <a16:creationId xmlns:a16="http://schemas.microsoft.com/office/drawing/2014/main" id="{E10D9D55-163B-4D69-834F-ABEC6778928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98810" y="749686"/>
            <a:ext cx="367211" cy="360000"/>
          </a:xfrm>
          <a:prstGeom prst="rect">
            <a:avLst/>
          </a:prstGeom>
        </p:spPr>
      </p:pic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B0D81CC6-4111-4880-9AE8-A8E12D290749}"/>
              </a:ext>
            </a:extLst>
          </p:cNvPr>
          <p:cNvCxnSpPr>
            <a:cxnSpLocks/>
            <a:stCxn id="37" idx="2"/>
            <a:endCxn id="43" idx="0"/>
          </p:cNvCxnSpPr>
          <p:nvPr/>
        </p:nvCxnSpPr>
        <p:spPr>
          <a:xfrm>
            <a:off x="11108832" y="5340041"/>
            <a:ext cx="3205" cy="2398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7FB0BD6-C088-4DB8-9067-651BA4AF62DA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5062579" y="3412137"/>
            <a:ext cx="4445195" cy="116687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B7552634-96D6-476C-8E61-87CCB7B6DA48}"/>
              </a:ext>
            </a:extLst>
          </p:cNvPr>
          <p:cNvCxnSpPr>
            <a:cxnSpLocks/>
            <a:stCxn id="14" idx="3"/>
            <a:endCxn id="81" idx="1"/>
          </p:cNvCxnSpPr>
          <p:nvPr/>
        </p:nvCxnSpPr>
        <p:spPr>
          <a:xfrm>
            <a:off x="3033075" y="2119513"/>
            <a:ext cx="443268" cy="11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FCE9844C-2732-404E-A36B-31AF8946F081}"/>
              </a:ext>
            </a:extLst>
          </p:cNvPr>
          <p:cNvCxnSpPr>
            <a:cxnSpLocks/>
            <a:stCxn id="16" idx="3"/>
            <a:endCxn id="82" idx="1"/>
          </p:cNvCxnSpPr>
          <p:nvPr/>
        </p:nvCxnSpPr>
        <p:spPr>
          <a:xfrm>
            <a:off x="3033075" y="3031383"/>
            <a:ext cx="443268" cy="27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64B3B854-CDCB-4034-B1A0-FD573AFF1DD4}"/>
              </a:ext>
            </a:extLst>
          </p:cNvPr>
          <p:cNvSpPr/>
          <p:nvPr/>
        </p:nvSpPr>
        <p:spPr>
          <a:xfrm>
            <a:off x="3335233" y="727104"/>
            <a:ext cx="1071498" cy="4569626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4832297F-BEA5-427A-81AE-4186D25DC63F}"/>
              </a:ext>
            </a:extLst>
          </p:cNvPr>
          <p:cNvCxnSpPr>
            <a:cxnSpLocks/>
            <a:stCxn id="53" idx="3"/>
            <a:endCxn id="12" idx="1"/>
          </p:cNvCxnSpPr>
          <p:nvPr/>
        </p:nvCxnSpPr>
        <p:spPr>
          <a:xfrm flipV="1">
            <a:off x="4406731" y="3010688"/>
            <a:ext cx="352684" cy="12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269F459C-7E7B-4EF5-91F5-DA5AC931CE1A}"/>
              </a:ext>
            </a:extLst>
          </p:cNvPr>
          <p:cNvCxnSpPr>
            <a:cxnSpLocks/>
            <a:stCxn id="25" idx="3"/>
            <a:endCxn id="113" idx="1"/>
          </p:cNvCxnSpPr>
          <p:nvPr/>
        </p:nvCxnSpPr>
        <p:spPr>
          <a:xfrm>
            <a:off x="7270206" y="3006006"/>
            <a:ext cx="447041" cy="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485530F0-45AB-43EB-92EC-57C906A86C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033075" y="5830338"/>
            <a:ext cx="2018779" cy="93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áfico 56" descr="Agricultura com preenchimento sólido">
            <a:extLst>
              <a:ext uri="{FF2B5EF4-FFF2-40B4-BE49-F238E27FC236}">
                <a16:creationId xmlns:a16="http://schemas.microsoft.com/office/drawing/2014/main" id="{4858A0B4-B266-4C3E-B1AE-39C9C612899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9443" y="3400271"/>
            <a:ext cx="567207" cy="567207"/>
          </a:xfrm>
          <a:prstGeom prst="rect">
            <a:avLst/>
          </a:prstGeom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01DF2BCA-9D76-49B4-9623-39E25EEC7892}"/>
              </a:ext>
            </a:extLst>
          </p:cNvPr>
          <p:cNvSpPr/>
          <p:nvPr/>
        </p:nvSpPr>
        <p:spPr>
          <a:xfrm>
            <a:off x="48250" y="2478280"/>
            <a:ext cx="909593" cy="213823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E73F2B0-97E1-4E11-A490-8EFE033982CD}"/>
              </a:ext>
            </a:extLst>
          </p:cNvPr>
          <p:cNvSpPr txBox="1"/>
          <p:nvPr/>
        </p:nvSpPr>
        <p:spPr>
          <a:xfrm>
            <a:off x="242398" y="2500071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RF01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3C1B0E9B-5808-49FF-9D49-F8989ED9E3AC}"/>
              </a:ext>
            </a:extLst>
          </p:cNvPr>
          <p:cNvSpPr txBox="1"/>
          <p:nvPr/>
        </p:nvSpPr>
        <p:spPr>
          <a:xfrm>
            <a:off x="2685015" y="698766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RF02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06A8FBD-9A3E-4ADD-A2A9-71E3CEC75EB7}"/>
              </a:ext>
            </a:extLst>
          </p:cNvPr>
          <p:cNvSpPr txBox="1"/>
          <p:nvPr/>
        </p:nvSpPr>
        <p:spPr>
          <a:xfrm>
            <a:off x="2741750" y="1672900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065289-7D3C-49E0-BF99-9802175BE331}"/>
              </a:ext>
            </a:extLst>
          </p:cNvPr>
          <p:cNvSpPr txBox="1"/>
          <p:nvPr/>
        </p:nvSpPr>
        <p:spPr>
          <a:xfrm>
            <a:off x="2721092" y="2547171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RF04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F8BFEFE-18A5-4C35-9F87-9BB92F04CA7D}"/>
              </a:ext>
            </a:extLst>
          </p:cNvPr>
          <p:cNvSpPr txBox="1"/>
          <p:nvPr/>
        </p:nvSpPr>
        <p:spPr>
          <a:xfrm>
            <a:off x="2709256" y="3463407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RF05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A7BC9FB7-234D-4FBC-B739-BA2725B1C8BE}"/>
              </a:ext>
            </a:extLst>
          </p:cNvPr>
          <p:cNvSpPr txBox="1"/>
          <p:nvPr/>
        </p:nvSpPr>
        <p:spPr>
          <a:xfrm>
            <a:off x="2709256" y="4397407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RF06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FF84E417-4D30-4847-86B2-E83B574FB298}"/>
              </a:ext>
            </a:extLst>
          </p:cNvPr>
          <p:cNvSpPr txBox="1"/>
          <p:nvPr/>
        </p:nvSpPr>
        <p:spPr>
          <a:xfrm>
            <a:off x="2709256" y="5302001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RF07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02EBFB9A-202F-470B-AB18-FB34646F9708}"/>
              </a:ext>
            </a:extLst>
          </p:cNvPr>
          <p:cNvCxnSpPr>
            <a:cxnSpLocks/>
            <a:stCxn id="18" idx="3"/>
            <a:endCxn id="83" idx="1"/>
          </p:cNvCxnSpPr>
          <p:nvPr/>
        </p:nvCxnSpPr>
        <p:spPr>
          <a:xfrm>
            <a:off x="3033075" y="3967487"/>
            <a:ext cx="443268" cy="52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BB057362-00C9-4A50-959C-860F56419551}"/>
              </a:ext>
            </a:extLst>
          </p:cNvPr>
          <p:cNvCxnSpPr>
            <a:cxnSpLocks/>
            <a:stCxn id="20" idx="3"/>
            <a:endCxn id="84" idx="1"/>
          </p:cNvCxnSpPr>
          <p:nvPr/>
        </p:nvCxnSpPr>
        <p:spPr>
          <a:xfrm flipV="1">
            <a:off x="3033075" y="4901542"/>
            <a:ext cx="443268" cy="20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5C89313-0CC9-4F21-A419-CA02D00980DC}"/>
              </a:ext>
            </a:extLst>
          </p:cNvPr>
          <p:cNvSpPr txBox="1"/>
          <p:nvPr/>
        </p:nvSpPr>
        <p:spPr>
          <a:xfrm>
            <a:off x="4866419" y="150060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RP01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17A52B30-4A76-4953-AE49-4C3D4EAF4F5B}"/>
              </a:ext>
            </a:extLst>
          </p:cNvPr>
          <p:cNvSpPr txBox="1"/>
          <p:nvPr/>
        </p:nvSpPr>
        <p:spPr>
          <a:xfrm>
            <a:off x="5257828" y="150150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DC01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9A486072-6854-4D3B-98AA-8CA2F238F4E6}"/>
              </a:ext>
            </a:extLst>
          </p:cNvPr>
          <p:cNvSpPr txBox="1"/>
          <p:nvPr/>
        </p:nvSpPr>
        <p:spPr>
          <a:xfrm>
            <a:off x="7587430" y="1996535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RF08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C0D422C5-CDBC-49B8-BE9E-379629E2CCCF}"/>
              </a:ext>
            </a:extLst>
          </p:cNvPr>
          <p:cNvSpPr txBox="1"/>
          <p:nvPr/>
        </p:nvSpPr>
        <p:spPr>
          <a:xfrm>
            <a:off x="7990624" y="198934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DC02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22DB9DB-57D1-4BCB-AD85-18E3C1CF3597}"/>
              </a:ext>
            </a:extLst>
          </p:cNvPr>
          <p:cNvSpPr txBox="1"/>
          <p:nvPr/>
        </p:nvSpPr>
        <p:spPr>
          <a:xfrm>
            <a:off x="6372370" y="377855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RFOF01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3E0B31F7-E197-47E2-9A15-F40D0E443E50}"/>
              </a:ext>
            </a:extLst>
          </p:cNvPr>
          <p:cNvSpPr txBox="1"/>
          <p:nvPr/>
        </p:nvSpPr>
        <p:spPr>
          <a:xfrm>
            <a:off x="6956427" y="3776792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RFOF02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825DD54-1732-45C4-9093-E4C59BFDAB2C}"/>
              </a:ext>
            </a:extLst>
          </p:cNvPr>
          <p:cNvSpPr txBox="1"/>
          <p:nvPr/>
        </p:nvSpPr>
        <p:spPr>
          <a:xfrm>
            <a:off x="9282794" y="1954259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RF09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42BB9DB5-5997-4AB1-9132-6D2E594300A6}"/>
              </a:ext>
            </a:extLst>
          </p:cNvPr>
          <p:cNvSpPr txBox="1"/>
          <p:nvPr/>
        </p:nvSpPr>
        <p:spPr>
          <a:xfrm>
            <a:off x="10834021" y="1954924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RC01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FD8ECBC-BF29-4BCC-8061-AA4242C120CA}"/>
              </a:ext>
            </a:extLst>
          </p:cNvPr>
          <p:cNvSpPr txBox="1"/>
          <p:nvPr/>
        </p:nvSpPr>
        <p:spPr>
          <a:xfrm>
            <a:off x="9890928" y="3682639"/>
            <a:ext cx="57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RF10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A24EA59F-0520-4EAE-B9D6-BF4CE2F3EC48}"/>
              </a:ext>
            </a:extLst>
          </p:cNvPr>
          <p:cNvSpPr txBox="1"/>
          <p:nvPr/>
        </p:nvSpPr>
        <p:spPr>
          <a:xfrm>
            <a:off x="9833756" y="5713622"/>
            <a:ext cx="57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RF11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8FBE783B-AC96-4BF5-B57B-E6FE3353F0EC}"/>
              </a:ext>
            </a:extLst>
          </p:cNvPr>
          <p:cNvSpPr txBox="1"/>
          <p:nvPr/>
        </p:nvSpPr>
        <p:spPr>
          <a:xfrm>
            <a:off x="10826855" y="498980"/>
            <a:ext cx="57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RF12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AC3470E3-5B97-4115-B1D9-0D6096C30F39}"/>
              </a:ext>
            </a:extLst>
          </p:cNvPr>
          <p:cNvSpPr txBox="1"/>
          <p:nvPr/>
        </p:nvSpPr>
        <p:spPr>
          <a:xfrm>
            <a:off x="11417101" y="4617496"/>
            <a:ext cx="78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  <a:ea typeface="+mn-ea"/>
                <a:cs typeface="Arial" panose="020B0604020202020204" pitchFamily="34" charset="0"/>
              </a:rPr>
              <a:t>RFOF03</a:t>
            </a:r>
          </a:p>
        </p:txBody>
      </p:sp>
      <p:pic>
        <p:nvPicPr>
          <p:cNvPr id="80" name="Gráfico 79" descr="Mapa da topografia estrutura de tópicos">
            <a:extLst>
              <a:ext uri="{FF2B5EF4-FFF2-40B4-BE49-F238E27FC236}">
                <a16:creationId xmlns:a16="http://schemas.microsoft.com/office/drawing/2014/main" id="{A703D0AD-F4B4-45C2-B375-4F13AC3F31C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476343" y="871199"/>
            <a:ext cx="720000" cy="720000"/>
          </a:xfrm>
          <a:prstGeom prst="rect">
            <a:avLst/>
          </a:prstGeom>
        </p:spPr>
      </p:pic>
      <p:pic>
        <p:nvPicPr>
          <p:cNvPr id="81" name="Gráfico 80" descr="Mapa da topografia estrutura de tópicos">
            <a:extLst>
              <a:ext uri="{FF2B5EF4-FFF2-40B4-BE49-F238E27FC236}">
                <a16:creationId xmlns:a16="http://schemas.microsoft.com/office/drawing/2014/main" id="{6D0511F4-9EF5-4A71-A9B3-4F990C525D6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476343" y="1760616"/>
            <a:ext cx="720000" cy="720000"/>
          </a:xfrm>
          <a:prstGeom prst="rect">
            <a:avLst/>
          </a:prstGeom>
        </p:spPr>
      </p:pic>
      <p:pic>
        <p:nvPicPr>
          <p:cNvPr id="82" name="Gráfico 81" descr="Mapa da topografia estrutura de tópicos">
            <a:extLst>
              <a:ext uri="{FF2B5EF4-FFF2-40B4-BE49-F238E27FC236}">
                <a16:creationId xmlns:a16="http://schemas.microsoft.com/office/drawing/2014/main" id="{9A5E259E-88E3-4028-8817-90EBE84C8CD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476343" y="2674152"/>
            <a:ext cx="720000" cy="720000"/>
          </a:xfrm>
          <a:prstGeom prst="rect">
            <a:avLst/>
          </a:prstGeom>
        </p:spPr>
      </p:pic>
      <p:pic>
        <p:nvPicPr>
          <p:cNvPr id="83" name="Gráfico 82" descr="Mapa da topografia estrutura de tópicos">
            <a:extLst>
              <a:ext uri="{FF2B5EF4-FFF2-40B4-BE49-F238E27FC236}">
                <a16:creationId xmlns:a16="http://schemas.microsoft.com/office/drawing/2014/main" id="{A0828258-F49B-411F-9EFD-51C31D2EB85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476343" y="3612746"/>
            <a:ext cx="720000" cy="720000"/>
          </a:xfrm>
          <a:prstGeom prst="rect">
            <a:avLst/>
          </a:prstGeom>
        </p:spPr>
      </p:pic>
      <p:pic>
        <p:nvPicPr>
          <p:cNvPr id="84" name="Gráfico 83" descr="Mapa da topografia estrutura de tópicos">
            <a:extLst>
              <a:ext uri="{FF2B5EF4-FFF2-40B4-BE49-F238E27FC236}">
                <a16:creationId xmlns:a16="http://schemas.microsoft.com/office/drawing/2014/main" id="{08096454-53F1-4B56-AA98-61370C32A08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476343" y="4541542"/>
            <a:ext cx="720000" cy="720000"/>
          </a:xfrm>
          <a:prstGeom prst="rect">
            <a:avLst/>
          </a:prstGeom>
        </p:spPr>
      </p:pic>
      <p:sp>
        <p:nvSpPr>
          <p:cNvPr id="86" name="CaixaDeTexto 85">
            <a:extLst>
              <a:ext uri="{FF2B5EF4-FFF2-40B4-BE49-F238E27FC236}">
                <a16:creationId xmlns:a16="http://schemas.microsoft.com/office/drawing/2014/main" id="{4D854124-2D04-4A8D-8AFE-A21755CBE38D}"/>
              </a:ext>
            </a:extLst>
          </p:cNvPr>
          <p:cNvSpPr txBox="1"/>
          <p:nvPr/>
        </p:nvSpPr>
        <p:spPr>
          <a:xfrm>
            <a:off x="3251656" y="394096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Mapas Temáticos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ECF97793-510A-4D78-BAE2-127378B3950A}"/>
              </a:ext>
            </a:extLst>
          </p:cNvPr>
          <p:cNvSpPr txBox="1"/>
          <p:nvPr/>
        </p:nvSpPr>
        <p:spPr>
          <a:xfrm>
            <a:off x="6236445" y="2055780"/>
            <a:ext cx="1335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Oficinas para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refinamento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validação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02CC51F6-8F13-4D1D-84CF-23A8862F7147}"/>
              </a:ext>
            </a:extLst>
          </p:cNvPr>
          <p:cNvSpPr txBox="1"/>
          <p:nvPr/>
        </p:nvSpPr>
        <p:spPr>
          <a:xfrm>
            <a:off x="7597375" y="3343064"/>
            <a:ext cx="11208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de Áreas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Prioritárias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Consolidado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7F7F566D-B692-4546-B89F-503A8E3DBD2A}"/>
              </a:ext>
            </a:extLst>
          </p:cNvPr>
          <p:cNvSpPr txBox="1"/>
          <p:nvPr/>
        </p:nvSpPr>
        <p:spPr>
          <a:xfrm>
            <a:off x="9115837" y="2808593"/>
            <a:ext cx="8331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Projetos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Programas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4033078-33EB-42E3-9A31-C8C19EA95B13}"/>
              </a:ext>
            </a:extLst>
          </p:cNvPr>
          <p:cNvSpPr txBox="1"/>
          <p:nvPr/>
        </p:nvSpPr>
        <p:spPr>
          <a:xfrm>
            <a:off x="-2060" y="4016350"/>
            <a:ext cx="10102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Mobilização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Dados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C91FA3B9-12DD-4C94-8DC5-384B930FD340}"/>
              </a:ext>
            </a:extLst>
          </p:cNvPr>
          <p:cNvSpPr txBox="1"/>
          <p:nvPr/>
        </p:nvSpPr>
        <p:spPr>
          <a:xfrm>
            <a:off x="4725911" y="3476704"/>
            <a:ext cx="11208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de Áreas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Prioritárias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FCB940C-7947-4237-841F-A543BA1FED3D}"/>
              </a:ext>
            </a:extLst>
          </p:cNvPr>
          <p:cNvSpPr txBox="1"/>
          <p:nvPr/>
        </p:nvSpPr>
        <p:spPr>
          <a:xfrm>
            <a:off x="4731351" y="2120958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Cruzamento 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Mapas Temáticos</a:t>
            </a:r>
          </a:p>
        </p:txBody>
      </p:sp>
      <p:pic>
        <p:nvPicPr>
          <p:cNvPr id="111" name="Gráfico 110" descr="Mapa da topografia estrutura de tópicos">
            <a:extLst>
              <a:ext uri="{FF2B5EF4-FFF2-40B4-BE49-F238E27FC236}">
                <a16:creationId xmlns:a16="http://schemas.microsoft.com/office/drawing/2014/main" id="{E3C5B3B8-52A2-451A-8FA7-BF1D4213A45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57686" y="2699667"/>
            <a:ext cx="720000" cy="720000"/>
          </a:xfrm>
          <a:prstGeom prst="rect">
            <a:avLst/>
          </a:prstGeom>
        </p:spPr>
      </p:pic>
      <p:pic>
        <p:nvPicPr>
          <p:cNvPr id="113" name="Gráfico 112" descr="Mapa da topografia com preenchimento sólido">
            <a:extLst>
              <a:ext uri="{FF2B5EF4-FFF2-40B4-BE49-F238E27FC236}">
                <a16:creationId xmlns:a16="http://schemas.microsoft.com/office/drawing/2014/main" id="{F528D79C-6946-4622-A333-E93DF447F6F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717247" y="2646035"/>
            <a:ext cx="720000" cy="720000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D59E0BE1-24CD-4D1B-9647-7852A23786BC}"/>
              </a:ext>
            </a:extLst>
          </p:cNvPr>
          <p:cNvSpPr txBox="1"/>
          <p:nvPr/>
        </p:nvSpPr>
        <p:spPr>
          <a:xfrm>
            <a:off x="9592816" y="4692955"/>
            <a:ext cx="1335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Oficinas de apresentação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PSH-RMBH</a:t>
            </a:r>
          </a:p>
        </p:txBody>
      </p:sp>
      <p:cxnSp>
        <p:nvCxnSpPr>
          <p:cNvPr id="166" name="Conector de Seta Reta 165">
            <a:extLst>
              <a:ext uri="{FF2B5EF4-FFF2-40B4-BE49-F238E27FC236}">
                <a16:creationId xmlns:a16="http://schemas.microsoft.com/office/drawing/2014/main" id="{19814395-3244-40F5-B3E3-EE6276496CA5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11097132" y="3355232"/>
            <a:ext cx="5679" cy="3029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de Seta Reta 166">
            <a:extLst>
              <a:ext uri="{FF2B5EF4-FFF2-40B4-BE49-F238E27FC236}">
                <a16:creationId xmlns:a16="http://schemas.microsoft.com/office/drawing/2014/main" id="{C0310048-8654-41E7-A515-08BAB52F415A}"/>
              </a:ext>
            </a:extLst>
          </p:cNvPr>
          <p:cNvCxnSpPr>
            <a:cxnSpLocks/>
            <a:stCxn id="41" idx="2"/>
            <a:endCxn id="37" idx="0"/>
          </p:cNvCxnSpPr>
          <p:nvPr/>
        </p:nvCxnSpPr>
        <p:spPr>
          <a:xfrm>
            <a:off x="11102811" y="4395270"/>
            <a:ext cx="6021" cy="2496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: Angulado 180">
            <a:extLst>
              <a:ext uri="{FF2B5EF4-FFF2-40B4-BE49-F238E27FC236}">
                <a16:creationId xmlns:a16="http://schemas.microsoft.com/office/drawing/2014/main" id="{4FF2EDE2-1074-47E4-BC5C-E13BC37C8DEC}"/>
              </a:ext>
            </a:extLst>
          </p:cNvPr>
          <p:cNvCxnSpPr>
            <a:cxnSpLocks/>
            <a:stCxn id="39" idx="3"/>
            <a:endCxn id="45" idx="3"/>
          </p:cNvCxnSpPr>
          <p:nvPr/>
        </p:nvCxnSpPr>
        <p:spPr>
          <a:xfrm flipV="1">
            <a:off x="11709269" y="1416493"/>
            <a:ext cx="117815" cy="1600560"/>
          </a:xfrm>
          <a:prstGeom prst="bentConnector3">
            <a:avLst>
              <a:gd name="adj1" fmla="val 29403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to 184">
            <a:extLst>
              <a:ext uri="{FF2B5EF4-FFF2-40B4-BE49-F238E27FC236}">
                <a16:creationId xmlns:a16="http://schemas.microsoft.com/office/drawing/2014/main" id="{EE0C6325-6AFA-46BE-B9E9-263E2FD973B6}"/>
              </a:ext>
            </a:extLst>
          </p:cNvPr>
          <p:cNvCxnSpPr>
            <a:cxnSpLocks/>
          </p:cNvCxnSpPr>
          <p:nvPr/>
        </p:nvCxnSpPr>
        <p:spPr>
          <a:xfrm flipH="1">
            <a:off x="5051854" y="4588244"/>
            <a:ext cx="10725" cy="12497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Fim com preenchimento sólido">
            <a:hlinkClick r:id="rId43" action="ppaction://hlinksldjump"/>
            <a:extLst>
              <a:ext uri="{FF2B5EF4-FFF2-40B4-BE49-F238E27FC236}">
                <a16:creationId xmlns:a16="http://schemas.microsoft.com/office/drawing/2014/main" id="{9F1048E8-E4FB-ED9F-50FB-E31E6005710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19423" y="6308208"/>
            <a:ext cx="484027" cy="484027"/>
          </a:xfrm>
          <a:prstGeom prst="rect">
            <a:avLst/>
          </a:prstGeom>
        </p:spPr>
      </p:pic>
      <p:cxnSp>
        <p:nvCxnSpPr>
          <p:cNvPr id="134" name="Conector reto 133">
            <a:extLst>
              <a:ext uri="{FF2B5EF4-FFF2-40B4-BE49-F238E27FC236}">
                <a16:creationId xmlns:a16="http://schemas.microsoft.com/office/drawing/2014/main" id="{C7D03E75-9FD4-5466-C05D-757AE51EC020}"/>
              </a:ext>
            </a:extLst>
          </p:cNvPr>
          <p:cNvCxnSpPr/>
          <p:nvPr/>
        </p:nvCxnSpPr>
        <p:spPr>
          <a:xfrm>
            <a:off x="100281" y="341745"/>
            <a:ext cx="79352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>
            <a:extLst>
              <a:ext uri="{FF2B5EF4-FFF2-40B4-BE49-F238E27FC236}">
                <a16:creationId xmlns:a16="http://schemas.microsoft.com/office/drawing/2014/main" id="{59A4B97E-AD20-DA59-96B5-D1E58C41E2C1}"/>
              </a:ext>
            </a:extLst>
          </p:cNvPr>
          <p:cNvCxnSpPr>
            <a:cxnSpLocks/>
          </p:cNvCxnSpPr>
          <p:nvPr/>
        </p:nvCxnSpPr>
        <p:spPr>
          <a:xfrm>
            <a:off x="1117587" y="341745"/>
            <a:ext cx="328914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>
            <a:extLst>
              <a:ext uri="{FF2B5EF4-FFF2-40B4-BE49-F238E27FC236}">
                <a16:creationId xmlns:a16="http://schemas.microsoft.com/office/drawing/2014/main" id="{6C61A8EC-EF3D-5691-4AF4-E3AD0DF6EB4D}"/>
              </a:ext>
            </a:extLst>
          </p:cNvPr>
          <p:cNvCxnSpPr>
            <a:cxnSpLocks/>
          </p:cNvCxnSpPr>
          <p:nvPr/>
        </p:nvCxnSpPr>
        <p:spPr>
          <a:xfrm>
            <a:off x="4591873" y="341745"/>
            <a:ext cx="38104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397080BD-B107-9E41-9E0A-A33AF95DD3F5}"/>
              </a:ext>
            </a:extLst>
          </p:cNvPr>
          <p:cNvCxnSpPr>
            <a:cxnSpLocks/>
          </p:cNvCxnSpPr>
          <p:nvPr/>
        </p:nvCxnSpPr>
        <p:spPr>
          <a:xfrm>
            <a:off x="8579746" y="341745"/>
            <a:ext cx="15427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>
            <a:extLst>
              <a:ext uri="{FF2B5EF4-FFF2-40B4-BE49-F238E27FC236}">
                <a16:creationId xmlns:a16="http://schemas.microsoft.com/office/drawing/2014/main" id="{9D36FBE8-73F8-A61C-F3F8-98D6090A0544}"/>
              </a:ext>
            </a:extLst>
          </p:cNvPr>
          <p:cNvCxnSpPr>
            <a:cxnSpLocks/>
          </p:cNvCxnSpPr>
          <p:nvPr/>
        </p:nvCxnSpPr>
        <p:spPr>
          <a:xfrm>
            <a:off x="10343748" y="337126"/>
            <a:ext cx="156088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5DB60E1A-000F-F4A7-BD96-2EB915EAFFC4}"/>
              </a:ext>
            </a:extLst>
          </p:cNvPr>
          <p:cNvSpPr txBox="1"/>
          <p:nvPr/>
        </p:nvSpPr>
        <p:spPr>
          <a:xfrm>
            <a:off x="125974" y="64489"/>
            <a:ext cx="76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 1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id="{80EC362F-4FE3-809A-AF96-2E8FEE3A0231}"/>
              </a:ext>
            </a:extLst>
          </p:cNvPr>
          <p:cNvSpPr txBox="1"/>
          <p:nvPr/>
        </p:nvSpPr>
        <p:spPr>
          <a:xfrm>
            <a:off x="2470763" y="84608"/>
            <a:ext cx="7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 2</a:t>
            </a:r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3F06520D-69C0-8149-85CF-776E02AB078C}"/>
              </a:ext>
            </a:extLst>
          </p:cNvPr>
          <p:cNvSpPr txBox="1"/>
          <p:nvPr/>
        </p:nvSpPr>
        <p:spPr>
          <a:xfrm>
            <a:off x="6243182" y="84608"/>
            <a:ext cx="7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 3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id="{3DD49586-6A89-1BBB-13FD-70B591003D9C}"/>
              </a:ext>
            </a:extLst>
          </p:cNvPr>
          <p:cNvSpPr txBox="1"/>
          <p:nvPr/>
        </p:nvSpPr>
        <p:spPr>
          <a:xfrm>
            <a:off x="9022922" y="64489"/>
            <a:ext cx="7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 4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A0AEA502-A8DD-0C60-9B6F-2E3C16806E4F}"/>
              </a:ext>
            </a:extLst>
          </p:cNvPr>
          <p:cNvSpPr txBox="1"/>
          <p:nvPr/>
        </p:nvSpPr>
        <p:spPr>
          <a:xfrm>
            <a:off x="10826855" y="79798"/>
            <a:ext cx="7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 6</a:t>
            </a:r>
          </a:p>
        </p:txBody>
      </p:sp>
      <p:cxnSp>
        <p:nvCxnSpPr>
          <p:cNvPr id="172" name="Conector reto 171">
            <a:extLst>
              <a:ext uri="{FF2B5EF4-FFF2-40B4-BE49-F238E27FC236}">
                <a16:creationId xmlns:a16="http://schemas.microsoft.com/office/drawing/2014/main" id="{8B87C1D5-9854-8F4E-A222-F7DA074FF1B6}"/>
              </a:ext>
            </a:extLst>
          </p:cNvPr>
          <p:cNvCxnSpPr>
            <a:cxnSpLocks/>
          </p:cNvCxnSpPr>
          <p:nvPr/>
        </p:nvCxnSpPr>
        <p:spPr>
          <a:xfrm>
            <a:off x="10041745" y="6687126"/>
            <a:ext cx="201171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30C88A28-7D2A-1B32-E423-D0B8A55E4491}"/>
              </a:ext>
            </a:extLst>
          </p:cNvPr>
          <p:cNvSpPr txBox="1"/>
          <p:nvPr/>
        </p:nvSpPr>
        <p:spPr>
          <a:xfrm>
            <a:off x="10739855" y="6404370"/>
            <a:ext cx="7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 5</a:t>
            </a:r>
          </a:p>
        </p:txBody>
      </p:sp>
      <p:cxnSp>
        <p:nvCxnSpPr>
          <p:cNvPr id="177" name="Conector reto 176">
            <a:extLst>
              <a:ext uri="{FF2B5EF4-FFF2-40B4-BE49-F238E27FC236}">
                <a16:creationId xmlns:a16="http://schemas.microsoft.com/office/drawing/2014/main" id="{9283C17E-AEBF-06F0-4C4D-A8A2689087E5}"/>
              </a:ext>
            </a:extLst>
          </p:cNvPr>
          <p:cNvCxnSpPr>
            <a:cxnSpLocks/>
          </p:cNvCxnSpPr>
          <p:nvPr/>
        </p:nvCxnSpPr>
        <p:spPr>
          <a:xfrm>
            <a:off x="78399" y="239606"/>
            <a:ext cx="0" cy="1912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1AEF23A9-8983-B336-216C-291149277F6E}"/>
              </a:ext>
            </a:extLst>
          </p:cNvPr>
          <p:cNvCxnSpPr>
            <a:cxnSpLocks/>
          </p:cNvCxnSpPr>
          <p:nvPr/>
        </p:nvCxnSpPr>
        <p:spPr>
          <a:xfrm>
            <a:off x="4501613" y="235525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07DB006A-65FC-751B-251A-B14F6D7CC4B5}"/>
              </a:ext>
            </a:extLst>
          </p:cNvPr>
          <p:cNvCxnSpPr>
            <a:cxnSpLocks/>
          </p:cNvCxnSpPr>
          <p:nvPr/>
        </p:nvCxnSpPr>
        <p:spPr>
          <a:xfrm>
            <a:off x="1007520" y="213924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49491779-E074-32FE-7DF3-81D8017DB162}"/>
              </a:ext>
            </a:extLst>
          </p:cNvPr>
          <p:cNvCxnSpPr>
            <a:cxnSpLocks/>
          </p:cNvCxnSpPr>
          <p:nvPr/>
        </p:nvCxnSpPr>
        <p:spPr>
          <a:xfrm>
            <a:off x="8504976" y="244761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4BB935CF-A013-55DF-5915-C6F70FD5F7F0}"/>
              </a:ext>
            </a:extLst>
          </p:cNvPr>
          <p:cNvCxnSpPr>
            <a:cxnSpLocks/>
          </p:cNvCxnSpPr>
          <p:nvPr/>
        </p:nvCxnSpPr>
        <p:spPr>
          <a:xfrm>
            <a:off x="10255057" y="241185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C32AB786-FBD3-35ED-1441-147C43354DAC}"/>
              </a:ext>
            </a:extLst>
          </p:cNvPr>
          <p:cNvCxnSpPr>
            <a:cxnSpLocks/>
          </p:cNvCxnSpPr>
          <p:nvPr/>
        </p:nvCxnSpPr>
        <p:spPr>
          <a:xfrm>
            <a:off x="11981845" y="232974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8B8F9AF0-8D29-8FBD-0750-58BBEE0486C0}"/>
              </a:ext>
            </a:extLst>
          </p:cNvPr>
          <p:cNvCxnSpPr>
            <a:cxnSpLocks/>
          </p:cNvCxnSpPr>
          <p:nvPr/>
        </p:nvCxnSpPr>
        <p:spPr>
          <a:xfrm>
            <a:off x="12099635" y="6593374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6E9EE09E-116C-567C-5E7B-9C4D8F4486B2}"/>
              </a:ext>
            </a:extLst>
          </p:cNvPr>
          <p:cNvCxnSpPr>
            <a:cxnSpLocks/>
          </p:cNvCxnSpPr>
          <p:nvPr/>
        </p:nvCxnSpPr>
        <p:spPr>
          <a:xfrm>
            <a:off x="9994268" y="6582815"/>
            <a:ext cx="632" cy="189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534393B9-A113-30D7-2BEA-B14AC7ED02E6}"/>
              </a:ext>
            </a:extLst>
          </p:cNvPr>
          <p:cNvSpPr txBox="1"/>
          <p:nvPr/>
        </p:nvSpPr>
        <p:spPr>
          <a:xfrm>
            <a:off x="5337796" y="6373592"/>
            <a:ext cx="403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Fluxograma Detalhado das Atividades</a:t>
            </a:r>
          </a:p>
        </p:txBody>
      </p:sp>
    </p:spTree>
    <p:extLst>
      <p:ext uri="{BB962C8B-B14F-4D97-AF65-F5344CB8AC3E}">
        <p14:creationId xmlns:p14="http://schemas.microsoft.com/office/powerpoint/2010/main" val="140714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194" y="1227932"/>
            <a:ext cx="3510539" cy="82391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1800" dirty="0"/>
              <a:t>Subproduto 2A - Diagnóstico quantitativo e qualitativo de oferta de água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94" y="2155567"/>
            <a:ext cx="3442855" cy="3684588"/>
          </a:xfrm>
        </p:spPr>
        <p:txBody>
          <a:bodyPr>
            <a:normAutofit/>
          </a:bodyPr>
          <a:lstStyle/>
          <a:p>
            <a:r>
              <a:rPr lang="pt-BR" sz="1600" dirty="0"/>
              <a:t>Diagnóstico da disponibilidade hídrica superficial e subterrânea</a:t>
            </a:r>
          </a:p>
          <a:p>
            <a:r>
              <a:rPr lang="pt-BR" sz="1600" dirty="0"/>
              <a:t>Identificação dos reservatórios de fornecimento de água</a:t>
            </a:r>
          </a:p>
          <a:p>
            <a:r>
              <a:rPr lang="pt-BR" sz="1600" dirty="0"/>
              <a:t>Diagnóstico da qualidade da água superficial e subterrânea</a:t>
            </a:r>
          </a:p>
          <a:p>
            <a:r>
              <a:rPr lang="pt-BR" sz="1600" dirty="0"/>
              <a:t>Potencial de diversificação de fontes de água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94F268-44A9-4C83-A2B2-722A5ED47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6757" y="1241009"/>
            <a:ext cx="3824721" cy="82391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1800" dirty="0"/>
              <a:t>Subproduto 2B - Estudo de demanda hídrica pelo uso da água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237A82-F65A-4CC5-A7C8-5623D84F1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1284" y="2165295"/>
            <a:ext cx="3442855" cy="3684588"/>
          </a:xfrm>
        </p:spPr>
        <p:txBody>
          <a:bodyPr>
            <a:normAutofit/>
          </a:bodyPr>
          <a:lstStyle/>
          <a:p>
            <a:r>
              <a:rPr lang="pt-BR" sz="1600" dirty="0"/>
              <a:t>Diagnóstico das demandas hídricas superficiais e subterrâneas</a:t>
            </a:r>
          </a:p>
          <a:p>
            <a:r>
              <a:rPr lang="pt-BR" sz="1600" dirty="0"/>
              <a:t>Cenarização e demandas hídricas futuras</a:t>
            </a:r>
          </a:p>
          <a:p>
            <a:r>
              <a:rPr lang="pt-BR" sz="1600" dirty="0"/>
              <a:t>Balanço Hídrico atual e futuros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F270B22-BD87-4A06-A9BA-3B3CE2544D29}"/>
              </a:ext>
            </a:extLst>
          </p:cNvPr>
          <p:cNvSpPr txBox="1">
            <a:spLocks/>
          </p:cNvSpPr>
          <p:nvPr/>
        </p:nvSpPr>
        <p:spPr>
          <a:xfrm>
            <a:off x="8266962" y="1241819"/>
            <a:ext cx="3693995" cy="823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Subproduto 2C - Estudo de áreas com vocação econômica cuja água é um fator prioritário 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8696CC9C-A4C1-44EE-A6A9-452B9B9CA5FB}"/>
              </a:ext>
            </a:extLst>
          </p:cNvPr>
          <p:cNvSpPr txBox="1">
            <a:spLocks/>
          </p:cNvSpPr>
          <p:nvPr/>
        </p:nvSpPr>
        <p:spPr>
          <a:xfrm>
            <a:off x="8311746" y="2192376"/>
            <a:ext cx="3442855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Identificação das regiões de maior demanda</a:t>
            </a:r>
          </a:p>
          <a:p>
            <a:r>
              <a:rPr lang="pt-BR" sz="1600" dirty="0"/>
              <a:t>Avaliação do potencial de expansão das atividades produtivas</a:t>
            </a:r>
          </a:p>
          <a:p>
            <a:r>
              <a:rPr lang="pt-BR" sz="1600" dirty="0"/>
              <a:t>Compatibilização dos usos múltiplos, considerando aumento da eficiência do uso da água</a:t>
            </a:r>
          </a:p>
        </p:txBody>
      </p:sp>
      <p:pic>
        <p:nvPicPr>
          <p:cNvPr id="10" name="Gráfico 9" descr="Mapa da topografia estrutura de tópicos">
            <a:hlinkClick r:id="rId2" action="ppaction://hlinksldjump"/>
            <a:extLst>
              <a:ext uri="{FF2B5EF4-FFF2-40B4-BE49-F238E27FC236}">
                <a16:creationId xmlns:a16="http://schemas.microsoft.com/office/drawing/2014/main" id="{9BADDF40-4551-4722-BC03-2404D994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376" y="5152065"/>
            <a:ext cx="1124747" cy="112474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39C746-BA52-470F-819C-DC721A4F152E}"/>
              </a:ext>
            </a:extLst>
          </p:cNvPr>
          <p:cNvSpPr txBox="1"/>
          <p:nvPr/>
        </p:nvSpPr>
        <p:spPr>
          <a:xfrm>
            <a:off x="6593330" y="5230057"/>
            <a:ext cx="34428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Mapa de áreas que sofrem pressão sobre a quantidade dos recursos hídricos.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891436" y="-992108"/>
            <a:ext cx="629920" cy="11633199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Usuários com preenchimento sólido">
            <a:extLst>
              <a:ext uri="{FF2B5EF4-FFF2-40B4-BE49-F238E27FC236}">
                <a16:creationId xmlns:a16="http://schemas.microsoft.com/office/drawing/2014/main" id="{86013760-164F-929B-B677-52FD8C8A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18916" y="2809678"/>
            <a:ext cx="547099" cy="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0994" y="1578463"/>
            <a:ext cx="6454956" cy="823912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2D - Levantamento dos fatores de pressão que exercem influência na qualidade das águas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0820" y="2433149"/>
            <a:ext cx="6405130" cy="3684588"/>
          </a:xfrm>
        </p:spPr>
        <p:txBody>
          <a:bodyPr>
            <a:normAutofit/>
          </a:bodyPr>
          <a:lstStyle/>
          <a:p>
            <a:r>
              <a:rPr lang="pt-BR" sz="1600" dirty="0"/>
              <a:t>Mapeamento do uso e cobertura do solo</a:t>
            </a:r>
          </a:p>
          <a:p>
            <a:r>
              <a:rPr lang="pt-BR" sz="1600" dirty="0"/>
              <a:t>Correlação dos fatores de pressão com alterações da qualidade da água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39C746-BA52-470F-819C-DC721A4F152E}"/>
              </a:ext>
            </a:extLst>
          </p:cNvPr>
          <p:cNvSpPr txBox="1"/>
          <p:nvPr/>
        </p:nvSpPr>
        <p:spPr>
          <a:xfrm>
            <a:off x="6763766" y="3942357"/>
            <a:ext cx="34428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Mapa de áreas que sofrem pressão sobre a qualidade dos recursos hídricos.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988424" y="165377"/>
            <a:ext cx="629920" cy="663593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Mapa da topografia estrutura de tópicos">
            <a:hlinkClick r:id="rId2" action="ppaction://hlinksldjump"/>
            <a:extLst>
              <a:ext uri="{FF2B5EF4-FFF2-40B4-BE49-F238E27FC236}">
                <a16:creationId xmlns:a16="http://schemas.microsoft.com/office/drawing/2014/main" id="{AF6ACE75-2A48-4348-B3A5-07D05462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9782" y="3798304"/>
            <a:ext cx="1244210" cy="12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8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RF04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194" y="1227932"/>
            <a:ext cx="3693995" cy="823912"/>
          </a:xfrm>
          <a:solidFill>
            <a:srgbClr val="E6D5F3"/>
          </a:solidFill>
        </p:spPr>
        <p:txBody>
          <a:bodyPr anchor="ctr">
            <a:noAutofit/>
          </a:bodyPr>
          <a:lstStyle/>
          <a:p>
            <a:r>
              <a:rPr lang="pt-BR" sz="1600" dirty="0"/>
              <a:t>Subproduto 2E - Estudo de vulnerabilidade hídrica e da exposição do ambiente à eventos extremos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94" y="2155567"/>
            <a:ext cx="3693995" cy="3684588"/>
          </a:xfrm>
        </p:spPr>
        <p:txBody>
          <a:bodyPr>
            <a:normAutofit/>
          </a:bodyPr>
          <a:lstStyle/>
          <a:p>
            <a:r>
              <a:rPr lang="pt-BR" sz="1600" dirty="0"/>
              <a:t>Diagnóstico da ocorrência, frequência e impactos de eventos extremos (secas, enxurradas, alagamentos, inundações, deslizamentos, etc.)</a:t>
            </a:r>
          </a:p>
          <a:p>
            <a:r>
              <a:rPr lang="pt-BR" sz="1600" dirty="0"/>
              <a:t>Projeção sobre a recorrência dos eventos extremos</a:t>
            </a:r>
          </a:p>
          <a:p>
            <a:r>
              <a:rPr lang="pt-BR" sz="1600" dirty="0"/>
              <a:t>Avaliação da vulnerabilidade a eventos extremos, através de indicadores</a:t>
            </a:r>
          </a:p>
          <a:p>
            <a:r>
              <a:rPr lang="pt-BR" sz="1600" dirty="0"/>
              <a:t>Diagnóstico e análise do quadro institucional da gestão de recursos hídricos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94F268-44A9-4C83-A2B2-722A5ED47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4037" y="1241009"/>
            <a:ext cx="3824721" cy="823912"/>
          </a:xfrm>
          <a:solidFill>
            <a:srgbClr val="E6D5F3"/>
          </a:solidFill>
        </p:spPr>
        <p:txBody>
          <a:bodyPr anchor="ctr">
            <a:noAutofit/>
          </a:bodyPr>
          <a:lstStyle/>
          <a:p>
            <a:r>
              <a:rPr lang="pt-BR" sz="1800" dirty="0"/>
              <a:t>Subproduto 2F -Estudo das implicações econômicas dos eventos extremos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237A82-F65A-4CC5-A7C8-5623D84F1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5837" y="2155567"/>
            <a:ext cx="3442855" cy="3684588"/>
          </a:xfrm>
        </p:spPr>
        <p:txBody>
          <a:bodyPr>
            <a:normAutofit/>
          </a:bodyPr>
          <a:lstStyle/>
          <a:p>
            <a:r>
              <a:rPr lang="pt-BR" sz="1600" dirty="0"/>
              <a:t>Identificação e mensuração dos impactos e custos associados à ocorrência de eventos extremos</a:t>
            </a:r>
          </a:p>
          <a:p>
            <a:r>
              <a:rPr lang="pt-BR" sz="1600" dirty="0"/>
              <a:t>Análise de custo-benefício da implementação do PSH-RMBH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F270B22-BD87-4A06-A9BA-3B3CE2544D29}"/>
              </a:ext>
            </a:extLst>
          </p:cNvPr>
          <p:cNvSpPr txBox="1">
            <a:spLocks/>
          </p:cNvSpPr>
          <p:nvPr/>
        </p:nvSpPr>
        <p:spPr>
          <a:xfrm>
            <a:off x="8442062" y="1241819"/>
            <a:ext cx="3693995" cy="823912"/>
          </a:xfrm>
          <a:prstGeom prst="rect">
            <a:avLst/>
          </a:prstGeom>
          <a:solidFill>
            <a:srgbClr val="E6D5F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Subproduto 2G - Estudo de vulnerabilidade hídrica e da exposição do ambiente à rompimento de Barragens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8696CC9C-A4C1-44EE-A6A9-452B9B9CA5FB}"/>
              </a:ext>
            </a:extLst>
          </p:cNvPr>
          <p:cNvSpPr txBox="1">
            <a:spLocks/>
          </p:cNvSpPr>
          <p:nvPr/>
        </p:nvSpPr>
        <p:spPr>
          <a:xfrm>
            <a:off x="8496573" y="2192376"/>
            <a:ext cx="3442855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Inventário de reservatórios off-</a:t>
            </a:r>
            <a:r>
              <a:rPr lang="pt-BR" sz="1600" dirty="0" err="1"/>
              <a:t>stream</a:t>
            </a:r>
            <a:r>
              <a:rPr lang="pt-BR" sz="1600" dirty="0"/>
              <a:t>, barragens de rejeito, resíduos perigosos e água</a:t>
            </a:r>
          </a:p>
          <a:p>
            <a:r>
              <a:rPr lang="pt-BR" sz="1600" dirty="0"/>
              <a:t>Avaliação da vulnerabilidade a eventos de rompimento de barragens</a:t>
            </a:r>
          </a:p>
          <a:p>
            <a:r>
              <a:rPr lang="pt-BR" sz="1600" dirty="0"/>
              <a:t>Identificação das estruturas hidráulicas que poderão oferecer risco a segurança hídrica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39C746-BA52-470F-819C-DC721A4F152E}"/>
              </a:ext>
            </a:extLst>
          </p:cNvPr>
          <p:cNvSpPr txBox="1"/>
          <p:nvPr/>
        </p:nvSpPr>
        <p:spPr>
          <a:xfrm>
            <a:off x="6544691" y="5592447"/>
            <a:ext cx="3923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Mapa de áreas vulneráveis a eventos extremos e ao rompimento de barragens 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891438" y="-648197"/>
            <a:ext cx="629920" cy="11633199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rgbClr val="830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Mapa da topografia estrutura de tópicos">
            <a:hlinkClick r:id="rId2" action="ppaction://hlinksldjump"/>
            <a:extLst>
              <a:ext uri="{FF2B5EF4-FFF2-40B4-BE49-F238E27FC236}">
                <a16:creationId xmlns:a16="http://schemas.microsoft.com/office/drawing/2014/main" id="{EA6DC7CD-52A4-438B-9F27-6347F8BF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2613" y="5475485"/>
            <a:ext cx="1132625" cy="1132625"/>
          </a:xfrm>
          <a:prstGeom prst="rect">
            <a:avLst/>
          </a:prstGeom>
        </p:spPr>
      </p:pic>
      <p:pic>
        <p:nvPicPr>
          <p:cNvPr id="13" name="Gráfico 12" descr="Usuários com preenchimento sólido">
            <a:extLst>
              <a:ext uri="{FF2B5EF4-FFF2-40B4-BE49-F238E27FC236}">
                <a16:creationId xmlns:a16="http://schemas.microsoft.com/office/drawing/2014/main" id="{A097FB60-34C2-1EC8-2D85-31282D6F3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9797" y="2764533"/>
            <a:ext cx="547099" cy="547099"/>
          </a:xfrm>
          <a:prstGeom prst="rect">
            <a:avLst/>
          </a:prstGeom>
        </p:spPr>
      </p:pic>
      <p:pic>
        <p:nvPicPr>
          <p:cNvPr id="15" name="Gráfico 14" descr="Usuários com preenchimento sólido">
            <a:extLst>
              <a:ext uri="{FF2B5EF4-FFF2-40B4-BE49-F238E27FC236}">
                <a16:creationId xmlns:a16="http://schemas.microsoft.com/office/drawing/2014/main" id="{7BE2DCEC-4A01-41BD-0B60-0DDE89C44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4114" y="2327512"/>
            <a:ext cx="547099" cy="547099"/>
          </a:xfrm>
          <a:prstGeom prst="rect">
            <a:avLst/>
          </a:prstGeom>
        </p:spPr>
      </p:pic>
      <p:pic>
        <p:nvPicPr>
          <p:cNvPr id="16" name="Gráfico 15" descr="Usuários com preenchimento sólido">
            <a:extLst>
              <a:ext uri="{FF2B5EF4-FFF2-40B4-BE49-F238E27FC236}">
                <a16:creationId xmlns:a16="http://schemas.microsoft.com/office/drawing/2014/main" id="{10D68ABF-725F-6CE3-6643-6C916A467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6887" y="4142871"/>
            <a:ext cx="547099" cy="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1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0994" y="1578463"/>
            <a:ext cx="6454956" cy="82391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2H - Avaliação da conservação e restauração da biodiversidade e de serviços ecossistêmicos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0820" y="2433149"/>
            <a:ext cx="6405130" cy="1583897"/>
          </a:xfrm>
        </p:spPr>
        <p:txBody>
          <a:bodyPr>
            <a:normAutofit/>
          </a:bodyPr>
          <a:lstStyle/>
          <a:p>
            <a:r>
              <a:rPr lang="pt-BR" sz="1600" dirty="0"/>
              <a:t>Avaliação do grau de conservação da vegetação nativa</a:t>
            </a:r>
          </a:p>
          <a:p>
            <a:r>
              <a:rPr lang="pt-BR" sz="1600" dirty="0"/>
              <a:t>Diagnóstico da situação da conservação e restauração da biodiversidade e dos serviços ecossistêmicos</a:t>
            </a:r>
          </a:p>
          <a:p>
            <a:r>
              <a:rPr lang="pt-BR" sz="1600" dirty="0"/>
              <a:t>Identificação de áreas prioritárias para conservação</a:t>
            </a:r>
          </a:p>
          <a:p>
            <a:r>
              <a:rPr lang="pt-BR" sz="1600" dirty="0"/>
              <a:t>Identificação de espécies específicas prioritárias para conservação.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39C746-BA52-470F-819C-DC721A4F152E}"/>
              </a:ext>
            </a:extLst>
          </p:cNvPr>
          <p:cNvSpPr txBox="1"/>
          <p:nvPr/>
        </p:nvSpPr>
        <p:spPr>
          <a:xfrm>
            <a:off x="6982841" y="4518647"/>
            <a:ext cx="46090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Mapa de áreas críticas em relação a conservação ambiental e que necessitam de restauração da biodiversidade e de serviços ecossistêmicos.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6103827" y="877954"/>
            <a:ext cx="629920" cy="663593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Mapa da topografia estrutura de tópicos">
            <a:hlinkClick r:id="rId2" action="ppaction://hlinksldjump"/>
            <a:extLst>
              <a:ext uri="{FF2B5EF4-FFF2-40B4-BE49-F238E27FC236}">
                <a16:creationId xmlns:a16="http://schemas.microsoft.com/office/drawing/2014/main" id="{18A82E0D-577E-4AA7-B878-35B7257F6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7406" y="4561777"/>
            <a:ext cx="1139561" cy="1139561"/>
          </a:xfrm>
          <a:prstGeom prst="rect">
            <a:avLst/>
          </a:prstGeom>
        </p:spPr>
      </p:pic>
      <p:pic>
        <p:nvPicPr>
          <p:cNvPr id="9" name="Gráfico 8" descr="Usuários com preenchimento sólido">
            <a:extLst>
              <a:ext uri="{FF2B5EF4-FFF2-40B4-BE49-F238E27FC236}">
                <a16:creationId xmlns:a16="http://schemas.microsoft.com/office/drawing/2014/main" id="{119AEF31-2568-75F8-B46A-B3DEF3DFC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3833" y="3389904"/>
            <a:ext cx="547099" cy="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RF06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1675" y="1130788"/>
            <a:ext cx="8439150" cy="82391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2I - Estudo da situação do saneamento básico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1675" y="2063336"/>
            <a:ext cx="8439149" cy="3118263"/>
          </a:xfrm>
        </p:spPr>
        <p:txBody>
          <a:bodyPr>
            <a:noAutofit/>
          </a:bodyPr>
          <a:lstStyle/>
          <a:p>
            <a:r>
              <a:rPr lang="pt-BR" sz="1600" dirty="0"/>
              <a:t>Informações e indicadores de água, esgoto, resíduos sólidos e drenagem urbana</a:t>
            </a:r>
          </a:p>
          <a:p>
            <a:r>
              <a:rPr lang="pt-BR" sz="1600" dirty="0"/>
              <a:t>Caracterização dos sistemas de abastecimento existentes, principalmente os sistemas integrados </a:t>
            </a:r>
          </a:p>
          <a:p>
            <a:r>
              <a:rPr lang="pt-BR" sz="1600" dirty="0"/>
              <a:t>Identificação de áreas com recorrência de acidentes com cargas perigosas a montante de mananciais de abastecimento público</a:t>
            </a:r>
          </a:p>
          <a:p>
            <a:r>
              <a:rPr lang="pt-BR" sz="1600" dirty="0"/>
              <a:t>Avaliação sobre a eficiência no gerenciamento de perdas</a:t>
            </a:r>
          </a:p>
          <a:p>
            <a:r>
              <a:rPr lang="pt-BR" sz="1600" dirty="0"/>
              <a:t>Avaliação do potencial de reuso de efluentes domésticos tratados</a:t>
            </a:r>
          </a:p>
          <a:p>
            <a:r>
              <a:rPr lang="pt-BR" sz="1600" dirty="0"/>
              <a:t>Destinação Final dos Resíduos Sólidos, incluindo o mapeamento dos sítios de disposição final;</a:t>
            </a:r>
          </a:p>
          <a:p>
            <a:r>
              <a:rPr lang="pt-BR" sz="1600" dirty="0"/>
              <a:t>Mapeamento de grandes estruturas de proteção e controle de inundações, enxurradas e alagamentos</a:t>
            </a:r>
          </a:p>
          <a:p>
            <a:r>
              <a:rPr lang="pt-BR" sz="1600" dirty="0"/>
              <a:t>Avaliação do potencial de aproveitamento de água de chuva</a:t>
            </a:r>
          </a:p>
          <a:p>
            <a:endParaRPr lang="pt-BR"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39C746-BA52-470F-819C-DC721A4F152E}"/>
              </a:ext>
            </a:extLst>
          </p:cNvPr>
          <p:cNvSpPr txBox="1"/>
          <p:nvPr/>
        </p:nvSpPr>
        <p:spPr>
          <a:xfrm>
            <a:off x="6723861" y="5934276"/>
            <a:ext cx="4609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Mapa de áreas identificadas com déficit nos serviços de saneamento básico 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6066221" y="1241126"/>
            <a:ext cx="629920" cy="870674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Mapa da topografia estrutura de tópicos">
            <a:hlinkClick r:id="rId2" action="ppaction://hlinksldjump"/>
            <a:extLst>
              <a:ext uri="{FF2B5EF4-FFF2-40B4-BE49-F238E27FC236}">
                <a16:creationId xmlns:a16="http://schemas.microsoft.com/office/drawing/2014/main" id="{DBAB632E-1C59-4797-B5DC-11C5E68B2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6919" y="5831791"/>
            <a:ext cx="968660" cy="968660"/>
          </a:xfrm>
          <a:prstGeom prst="rect">
            <a:avLst/>
          </a:prstGeom>
        </p:spPr>
      </p:pic>
      <p:pic>
        <p:nvPicPr>
          <p:cNvPr id="8" name="Gráfico 7" descr="Usuários com preenchimento sólido">
            <a:extLst>
              <a:ext uri="{FF2B5EF4-FFF2-40B4-BE49-F238E27FC236}">
                <a16:creationId xmlns:a16="http://schemas.microsoft.com/office/drawing/2014/main" id="{DB67B910-246E-173F-3FDC-50434E0BA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6831" y="2710232"/>
            <a:ext cx="547099" cy="547099"/>
          </a:xfrm>
          <a:prstGeom prst="rect">
            <a:avLst/>
          </a:prstGeom>
        </p:spPr>
      </p:pic>
      <p:pic>
        <p:nvPicPr>
          <p:cNvPr id="9" name="Gráfico 8" descr="Usuários com preenchimento sólido">
            <a:extLst>
              <a:ext uri="{FF2B5EF4-FFF2-40B4-BE49-F238E27FC236}">
                <a16:creationId xmlns:a16="http://schemas.microsoft.com/office/drawing/2014/main" id="{346DE238-BAC1-87ED-DAB0-6CCA33F42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6831" y="3841445"/>
            <a:ext cx="547099" cy="547099"/>
          </a:xfrm>
          <a:prstGeom prst="rect">
            <a:avLst/>
          </a:prstGeom>
        </p:spPr>
      </p:pic>
      <p:pic>
        <p:nvPicPr>
          <p:cNvPr id="12" name="Gráfico 11" descr="Usuários com preenchimento sólido">
            <a:extLst>
              <a:ext uri="{FF2B5EF4-FFF2-40B4-BE49-F238E27FC236}">
                <a16:creationId xmlns:a16="http://schemas.microsoft.com/office/drawing/2014/main" id="{D0AF94D0-7804-BF15-B772-55131F824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6831" y="4286941"/>
            <a:ext cx="547099" cy="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RF07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1675" y="1130788"/>
            <a:ext cx="8439150" cy="823912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2J - Inventário de intervenções estruturais e não estruturais com a proposição de novas Intervenções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1675" y="2063336"/>
            <a:ext cx="8439149" cy="1870489"/>
          </a:xfrm>
        </p:spPr>
        <p:txBody>
          <a:bodyPr>
            <a:noAutofit/>
          </a:bodyPr>
          <a:lstStyle/>
          <a:p>
            <a:r>
              <a:rPr lang="pt-BR" sz="1600" dirty="0"/>
              <a:t>Inventário das intervenções estruturais e não-estruturais em estudo, planejadas ou em obras </a:t>
            </a:r>
          </a:p>
          <a:p>
            <a:r>
              <a:rPr lang="pt-BR" sz="1600" dirty="0"/>
              <a:t>Diagnóstico com a identificação das áreas que necessitam de intervenções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876289" y="-1354792"/>
            <a:ext cx="629920" cy="870674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Disco Magnético 7">
            <a:hlinkClick r:id="rId2" action="ppaction://hlinksldjump"/>
            <a:extLst>
              <a:ext uri="{FF2B5EF4-FFF2-40B4-BE49-F238E27FC236}">
                <a16:creationId xmlns:a16="http://schemas.microsoft.com/office/drawing/2014/main" id="{A41A841B-2A6B-4A54-987A-2DB81FE52AB6}"/>
              </a:ext>
            </a:extLst>
          </p:cNvPr>
          <p:cNvSpPr/>
          <p:nvPr/>
        </p:nvSpPr>
        <p:spPr>
          <a:xfrm>
            <a:off x="5269623" y="3608365"/>
            <a:ext cx="1460690" cy="105437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Banco de Projetos</a:t>
            </a:r>
          </a:p>
        </p:txBody>
      </p:sp>
      <p:pic>
        <p:nvPicPr>
          <p:cNvPr id="7" name="Gráfico 6" descr="Usuários com preenchimento sólido">
            <a:extLst>
              <a:ext uri="{FF2B5EF4-FFF2-40B4-BE49-F238E27FC236}">
                <a16:creationId xmlns:a16="http://schemas.microsoft.com/office/drawing/2014/main" id="{7655A1C3-1AEA-9615-1B74-2D4DA830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522" y="1974072"/>
            <a:ext cx="547099" cy="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RP01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194" y="1238616"/>
            <a:ext cx="11440664" cy="823912"/>
          </a:xfrm>
          <a:solidFill>
            <a:srgbClr val="FFC5C5"/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3A -Mapeamento preliminar das áreas prioritárias para segurança hídrica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196" y="2185815"/>
            <a:ext cx="8131357" cy="1870489"/>
          </a:xfrm>
        </p:spPr>
        <p:txBody>
          <a:bodyPr>
            <a:noAutofit/>
          </a:bodyPr>
          <a:lstStyle/>
          <a:p>
            <a:r>
              <a:rPr lang="pt-BR" sz="1600" dirty="0"/>
              <a:t>Estruturação de mapas temáticos em ambiente SIG, com o objetivo de apresentar uma abordagem em forma de análise integrada das unidades de análise.</a:t>
            </a:r>
          </a:p>
          <a:p>
            <a:r>
              <a:rPr lang="pt-BR" sz="1600" dirty="0"/>
              <a:t>Avaliação integrada considera aspectos geográficos, indicando a localização e intensidade dos processos verificados na área de estudo.</a:t>
            </a:r>
          </a:p>
          <a:p>
            <a:r>
              <a:rPr lang="pt-BR" sz="1600" dirty="0"/>
              <a:t>As variáveis e indicadores geradas dentro de cada mapa temático podem ser agrupados e reagrupados, para serem utilizadas na maneira que se considerar mais interessante para obtenção das informações agregadas. </a:t>
            </a:r>
          </a:p>
          <a:p>
            <a:r>
              <a:rPr lang="pt-BR" sz="1600" dirty="0"/>
              <a:t>Entende-se que os principais mapas temáticos a serem elaborados são os já apresentados.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851907" y="-759598"/>
            <a:ext cx="629920" cy="11467981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áfico 6" descr="Mapa da topografia estrutura de tópicos">
            <a:hlinkClick r:id="rId2" action="ppaction://hlinksldjump"/>
            <a:extLst>
              <a:ext uri="{FF2B5EF4-FFF2-40B4-BE49-F238E27FC236}">
                <a16:creationId xmlns:a16="http://schemas.microsoft.com/office/drawing/2014/main" id="{FF44E59C-7FAB-4E0C-8082-AD37436A6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6158" y="5304165"/>
            <a:ext cx="1183672" cy="118367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AE994C1-CF5A-4F90-A6B6-586CFB764294}"/>
              </a:ext>
            </a:extLst>
          </p:cNvPr>
          <p:cNvSpPr txBox="1"/>
          <p:nvPr/>
        </p:nvSpPr>
        <p:spPr>
          <a:xfrm>
            <a:off x="6417278" y="56686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Preliminar de Áreas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Prioritárias para Segurança Hídrica</a:t>
            </a:r>
          </a:p>
        </p:txBody>
      </p:sp>
      <p:pic>
        <p:nvPicPr>
          <p:cNvPr id="6" name="Imagem 5" descr="Diagrama, Desenho técnico&#10;&#10;Descrição gerada automaticamente">
            <a:extLst>
              <a:ext uri="{FF2B5EF4-FFF2-40B4-BE49-F238E27FC236}">
                <a16:creationId xmlns:a16="http://schemas.microsoft.com/office/drawing/2014/main" id="{61E528F3-5DBA-2AEF-6D65-7C2C1BDEE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95" y="2128979"/>
            <a:ext cx="2909259" cy="26174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7A42E3-1A6A-0F95-8ED8-3453E4AE7333}"/>
              </a:ext>
            </a:extLst>
          </p:cNvPr>
          <p:cNvSpPr txBox="1"/>
          <p:nvPr/>
        </p:nvSpPr>
        <p:spPr>
          <a:xfrm>
            <a:off x="10582520" y="2301574"/>
            <a:ext cx="136182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Temático 01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F03342-83B9-67AF-6DF5-CB065886A86E}"/>
              </a:ext>
            </a:extLst>
          </p:cNvPr>
          <p:cNvSpPr txBox="1"/>
          <p:nvPr/>
        </p:nvSpPr>
        <p:spPr>
          <a:xfrm>
            <a:off x="10567603" y="2652051"/>
            <a:ext cx="137674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Temático 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76C6AC-5738-0357-5A4E-5CB51D43D551}"/>
              </a:ext>
            </a:extLst>
          </p:cNvPr>
          <p:cNvSpPr txBox="1"/>
          <p:nvPr/>
        </p:nvSpPr>
        <p:spPr>
          <a:xfrm>
            <a:off x="10567604" y="2995377"/>
            <a:ext cx="137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Temático 03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5A06E2-BBD4-17AF-928D-59F26432A362}"/>
              </a:ext>
            </a:extLst>
          </p:cNvPr>
          <p:cNvSpPr txBox="1"/>
          <p:nvPr/>
        </p:nvSpPr>
        <p:spPr>
          <a:xfrm>
            <a:off x="10567604" y="3362017"/>
            <a:ext cx="137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Temático 04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0C0085-986C-4AE4-2DD5-C020307D242B}"/>
              </a:ext>
            </a:extLst>
          </p:cNvPr>
          <p:cNvSpPr txBox="1"/>
          <p:nvPr/>
        </p:nvSpPr>
        <p:spPr>
          <a:xfrm>
            <a:off x="10582520" y="3696332"/>
            <a:ext cx="136182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Temático 05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F2C508-2A75-94FB-9A8E-E22E34BE7234}"/>
              </a:ext>
            </a:extLst>
          </p:cNvPr>
          <p:cNvSpPr txBox="1"/>
          <p:nvPr/>
        </p:nvSpPr>
        <p:spPr>
          <a:xfrm>
            <a:off x="10601570" y="4058639"/>
            <a:ext cx="134277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Temático...</a:t>
            </a:r>
          </a:p>
        </p:txBody>
      </p:sp>
    </p:spTree>
    <p:extLst>
      <p:ext uri="{BB962C8B-B14F-4D97-AF65-F5344CB8AC3E}">
        <p14:creationId xmlns:p14="http://schemas.microsoft.com/office/powerpoint/2010/main" val="263672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Oficinas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6425" y="1283188"/>
            <a:ext cx="8439150" cy="823912"/>
          </a:xfr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Oficinas 1 e 2 - Oficinas para discussão dos resultados dos mapas temáticos e definição de uma metodologia de hierarquização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76425" y="2279936"/>
            <a:ext cx="8439149" cy="1870489"/>
          </a:xfrm>
        </p:spPr>
        <p:txBody>
          <a:bodyPr>
            <a:noAutofit/>
          </a:bodyPr>
          <a:lstStyle/>
          <a:p>
            <a:r>
              <a:rPr lang="pt-BR" sz="1600" dirty="0"/>
              <a:t>Apresentar e discutir os mapas temáticos e o mapeamento preliminar das áreas prioritárias voltadas à revitalização e à segurança hídrica, com o objetivo de refiná-los;</a:t>
            </a:r>
          </a:p>
          <a:p>
            <a:r>
              <a:rPr lang="pt-BR" sz="1600" dirty="0"/>
              <a:t>Discutir a proposição de métricas para aplicação dos critérios de seleção das áreas prioritárias</a:t>
            </a:r>
          </a:p>
          <a:p>
            <a:r>
              <a:rPr lang="pt-BR" sz="1600" dirty="0"/>
              <a:t>Definir uma metodologia de hierarquização das áreas prioritárias categorizando segundo o grau de vulnerabilidade em segurança hídrica</a:t>
            </a:r>
          </a:p>
        </p:txBody>
      </p:sp>
      <p:pic>
        <p:nvPicPr>
          <p:cNvPr id="8" name="Gráfico 7" descr="Conselho administrativo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C4D6FC26-5DF8-412F-B00B-49D861F86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3051" y="117315"/>
            <a:ext cx="1058755" cy="1058755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F44334D-2B03-45CA-A1B2-2EDFE41AF901}"/>
              </a:ext>
            </a:extLst>
          </p:cNvPr>
          <p:cNvSpPr txBox="1">
            <a:spLocks/>
          </p:cNvSpPr>
          <p:nvPr/>
        </p:nvSpPr>
        <p:spPr>
          <a:xfrm>
            <a:off x="1876425" y="4847887"/>
            <a:ext cx="8439150" cy="823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Oficina 3 - Oficina voltada a promover o engajamento e facilitação para a implementação do PSH-RMBH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BF3078-2456-40F8-AD98-77CCAE927236}"/>
              </a:ext>
            </a:extLst>
          </p:cNvPr>
          <p:cNvSpPr txBox="1"/>
          <p:nvPr/>
        </p:nvSpPr>
        <p:spPr>
          <a:xfrm>
            <a:off x="2574744" y="39459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Oficina 1: </a:t>
            </a:r>
            <a:r>
              <a:rPr lang="pt-BR" dirty="0"/>
              <a:t>Municípios da </a:t>
            </a:r>
            <a:r>
              <a:rPr lang="pt-BR" sz="1800" dirty="0"/>
              <a:t>Bacia do Rio das Velhas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2628B9-9A82-4E0F-A686-0F04062E7D97}"/>
              </a:ext>
            </a:extLst>
          </p:cNvPr>
          <p:cNvSpPr txBox="1"/>
          <p:nvPr/>
        </p:nvSpPr>
        <p:spPr>
          <a:xfrm>
            <a:off x="2574744" y="4282390"/>
            <a:ext cx="743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Oficina 2: Municípios das bacias dos rios Paraopeba e Pará</a:t>
            </a:r>
          </a:p>
        </p:txBody>
      </p:sp>
      <p:pic>
        <p:nvPicPr>
          <p:cNvPr id="16" name="Gráfico 4" descr="Livro fechado com preenchimento sólido">
            <a:extLst>
              <a:ext uri="{FF2B5EF4-FFF2-40B4-BE49-F238E27FC236}">
                <a16:creationId xmlns:a16="http://schemas.microsoft.com/office/drawing/2014/main" id="{75D67571-3982-44FA-849F-7827D7675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22049" y="3923093"/>
            <a:ext cx="359660" cy="360000"/>
          </a:xfrm>
          <a:prstGeom prst="rect">
            <a:avLst/>
          </a:prstGeom>
        </p:spPr>
      </p:pic>
      <p:pic>
        <p:nvPicPr>
          <p:cNvPr id="17" name="Gráfico 4" descr="Livro fechado com preenchimento sólido">
            <a:extLst>
              <a:ext uri="{FF2B5EF4-FFF2-40B4-BE49-F238E27FC236}">
                <a16:creationId xmlns:a16="http://schemas.microsoft.com/office/drawing/2014/main" id="{08FA9EFE-39B5-4273-BE0D-41B1E5069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2634" y="4299049"/>
            <a:ext cx="359660" cy="360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4E21DA-EC26-4901-9B22-3D80B791F002}"/>
              </a:ext>
            </a:extLst>
          </p:cNvPr>
          <p:cNvSpPr txBox="1"/>
          <p:nvPr/>
        </p:nvSpPr>
        <p:spPr>
          <a:xfrm>
            <a:off x="9125467" y="3958644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masis MT Pro Light" panose="020B0604020202020204" pitchFamily="18" charset="0"/>
                <a:cs typeface="Arial" panose="020B0604020202020204" pitchFamily="34" charset="0"/>
              </a:rPr>
              <a:t>RFOF01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0E3B8D-8C97-441E-9BD9-3C605E058830}"/>
              </a:ext>
            </a:extLst>
          </p:cNvPr>
          <p:cNvSpPr txBox="1"/>
          <p:nvPr/>
        </p:nvSpPr>
        <p:spPr>
          <a:xfrm>
            <a:off x="9125467" y="435874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masis MT Pro Light" panose="020B0604020202020204" pitchFamily="18" charset="0"/>
                <a:cs typeface="Arial" panose="020B0604020202020204" pitchFamily="34" charset="0"/>
              </a:rPr>
              <a:t>RFOF02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0A81325-75F1-4690-AC1E-3D3D951FD552}"/>
              </a:ext>
            </a:extLst>
          </p:cNvPr>
          <p:cNvCxnSpPr>
            <a:cxnSpLocks/>
          </p:cNvCxnSpPr>
          <p:nvPr/>
        </p:nvCxnSpPr>
        <p:spPr>
          <a:xfrm flipV="1">
            <a:off x="7787205" y="4138644"/>
            <a:ext cx="1034844" cy="41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9BDE812-676D-4253-A439-F1B9FA4B9427}"/>
              </a:ext>
            </a:extLst>
          </p:cNvPr>
          <p:cNvCxnSpPr>
            <a:cxnSpLocks/>
          </p:cNvCxnSpPr>
          <p:nvPr/>
        </p:nvCxnSpPr>
        <p:spPr>
          <a:xfrm>
            <a:off x="8201615" y="4502804"/>
            <a:ext cx="6204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E2DA0D5-59E5-4F09-9965-73FD19A7A35C}"/>
              </a:ext>
            </a:extLst>
          </p:cNvPr>
          <p:cNvSpPr txBox="1"/>
          <p:nvPr/>
        </p:nvSpPr>
        <p:spPr>
          <a:xfrm>
            <a:off x="2574744" y="59448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Oficina 3:  Municípios da RMBH</a:t>
            </a:r>
          </a:p>
        </p:txBody>
      </p:sp>
      <p:pic>
        <p:nvPicPr>
          <p:cNvPr id="28" name="Gráfico 4" descr="Livro fechado com preenchimento sólido">
            <a:extLst>
              <a:ext uri="{FF2B5EF4-FFF2-40B4-BE49-F238E27FC236}">
                <a16:creationId xmlns:a16="http://schemas.microsoft.com/office/drawing/2014/main" id="{F0590988-C10C-4111-83D1-565763467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1571" y="5940145"/>
            <a:ext cx="359660" cy="360000"/>
          </a:xfrm>
          <a:prstGeom prst="rect">
            <a:avLst/>
          </a:prstGeom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0DE65642-C29A-4FB1-ACA7-E7E27BE45E3A}"/>
              </a:ext>
            </a:extLst>
          </p:cNvPr>
          <p:cNvCxnSpPr>
            <a:cxnSpLocks/>
          </p:cNvCxnSpPr>
          <p:nvPr/>
        </p:nvCxnSpPr>
        <p:spPr>
          <a:xfrm>
            <a:off x="5943600" y="6155696"/>
            <a:ext cx="126797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9480556-6A3A-4EED-BC1D-D8180393186A}"/>
              </a:ext>
            </a:extLst>
          </p:cNvPr>
          <p:cNvSpPr txBox="1"/>
          <p:nvPr/>
        </p:nvSpPr>
        <p:spPr>
          <a:xfrm>
            <a:off x="7522442" y="5990981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masis MT Pro Light" panose="020B0604020202020204" pitchFamily="18" charset="0"/>
                <a:cs typeface="Arial" panose="020B0604020202020204" pitchFamily="34" charset="0"/>
              </a:rPr>
              <a:t>RFOF03</a:t>
            </a:r>
          </a:p>
        </p:txBody>
      </p:sp>
    </p:spTree>
    <p:extLst>
      <p:ext uri="{BB962C8B-B14F-4D97-AF65-F5344CB8AC3E}">
        <p14:creationId xmlns:p14="http://schemas.microsoft.com/office/powerpoint/2010/main" val="135372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31BF7F6-2FEF-56C4-2BB5-C67C672A9CC1}"/>
              </a:ext>
            </a:extLst>
          </p:cNvPr>
          <p:cNvSpPr/>
          <p:nvPr/>
        </p:nvSpPr>
        <p:spPr>
          <a:xfrm>
            <a:off x="3648974" y="2890391"/>
            <a:ext cx="5317473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328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Lançamento do PSH-RMBH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3287C"/>
                </a:solidFill>
                <a:latin typeface="trebuchet ms" panose="020B0603020202020204" pitchFamily="34" charset="0"/>
              </a:rPr>
              <a:t>26/05/2022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 w="0"/>
                <a:solidFill>
                  <a:srgbClr val="03287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Videoconferência</a:t>
            </a:r>
            <a:endParaRPr kumimoji="0" lang="pt-BR" b="0" i="0" u="none" strike="noStrike" kern="1200" cap="none" spc="0" normalizeH="0" baseline="0" noProof="0" dirty="0">
              <a:ln w="0"/>
              <a:solidFill>
                <a:srgbClr val="03287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8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RF08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6425" y="1808023"/>
            <a:ext cx="8439150" cy="823912"/>
          </a:xfrm>
          <a:solidFill>
            <a:srgbClr val="FFC5C5"/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3B – Mapeamento consolidado das áreas prioritárias para a segurança hídrica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76425" y="2740571"/>
            <a:ext cx="8439149" cy="1870489"/>
          </a:xfrm>
        </p:spPr>
        <p:txBody>
          <a:bodyPr>
            <a:noAutofit/>
          </a:bodyPr>
          <a:lstStyle/>
          <a:p>
            <a:r>
              <a:rPr lang="pt-BR" sz="1600" dirty="0"/>
              <a:t>Consolidação das áreas prioritárias voltadas à revitalização e a segurança hídrica da RMBH, após as oficinas públicas.</a:t>
            </a:r>
          </a:p>
          <a:p>
            <a:r>
              <a:rPr lang="pt-BR" sz="1600" dirty="0"/>
              <a:t>Hierarquização das áreas prioritárias para a segurança hídrica. 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914836" y="-283649"/>
            <a:ext cx="629920" cy="870674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E994C1-CF5A-4F90-A6B6-586CFB764294}"/>
              </a:ext>
            </a:extLst>
          </p:cNvPr>
          <p:cNvSpPr txBox="1"/>
          <p:nvPr/>
        </p:nvSpPr>
        <p:spPr>
          <a:xfrm>
            <a:off x="6598253" y="46206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Mapa Consolidado de Áreas </a:t>
            </a:r>
          </a:p>
          <a:p>
            <a:r>
              <a:rPr lang="pt-BR" dirty="0"/>
              <a:t>Prioritárias para Segurança Hídrica</a:t>
            </a:r>
          </a:p>
        </p:txBody>
      </p:sp>
      <p:pic>
        <p:nvPicPr>
          <p:cNvPr id="8" name="Gráfico 7" descr="Mapa da topografia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83A47AB5-F460-405D-BFA0-E9A0CD39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4074" y="4424326"/>
            <a:ext cx="1038985" cy="10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RF09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1675" y="1297041"/>
            <a:ext cx="8439150" cy="823912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4A - Ações estruturais (obras de infraestrutura) e não-estruturais (infraestrutura verde e medidas de gestão).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1675" y="2164932"/>
            <a:ext cx="8439149" cy="1870489"/>
          </a:xfrm>
        </p:spPr>
        <p:txBody>
          <a:bodyPr>
            <a:noAutofit/>
          </a:bodyPr>
          <a:lstStyle/>
          <a:p>
            <a:r>
              <a:rPr lang="pt-BR" sz="1600" dirty="0"/>
              <a:t>Seleção das intervenções estratégicas</a:t>
            </a:r>
          </a:p>
          <a:p>
            <a:r>
              <a:rPr lang="pt-BR" sz="1600" dirty="0"/>
              <a:t>Proposta de novas intervenções em áreas onde haja necessidade</a:t>
            </a:r>
          </a:p>
          <a:p>
            <a:r>
              <a:rPr lang="pt-BR" sz="1600" dirty="0"/>
              <a:t>Análise de verificação das obras e sistemas selecionados</a:t>
            </a:r>
          </a:p>
          <a:p>
            <a:r>
              <a:rPr lang="pt-BR" sz="1600" dirty="0"/>
              <a:t>Proposta de Arranjo Institucional para efetivação da execução do PSH-RMBH</a:t>
            </a:r>
          </a:p>
          <a:p>
            <a:r>
              <a:rPr lang="pt-BR" sz="1600" dirty="0"/>
              <a:t>Manual Operativo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AFEC7AC6-B40F-489B-B5B8-628358EAB159}"/>
              </a:ext>
            </a:extLst>
          </p:cNvPr>
          <p:cNvSpPr/>
          <p:nvPr/>
        </p:nvSpPr>
        <p:spPr>
          <a:xfrm rot="16200000">
            <a:off x="5819588" y="-273972"/>
            <a:ext cx="629920" cy="870674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Disco Magnético 7">
            <a:hlinkClick r:id="rId2" action="ppaction://hlinksldjump"/>
            <a:extLst>
              <a:ext uri="{FF2B5EF4-FFF2-40B4-BE49-F238E27FC236}">
                <a16:creationId xmlns:a16="http://schemas.microsoft.com/office/drawing/2014/main" id="{A41A841B-2A6B-4A54-987A-2DB81FE52AB6}"/>
              </a:ext>
            </a:extLst>
          </p:cNvPr>
          <p:cNvSpPr/>
          <p:nvPr/>
        </p:nvSpPr>
        <p:spPr>
          <a:xfrm>
            <a:off x="5206314" y="4510606"/>
            <a:ext cx="1460690" cy="105437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Banco de Projetos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B2DA51-85BB-4081-9F64-61C5AE1F0E87}"/>
              </a:ext>
            </a:extLst>
          </p:cNvPr>
          <p:cNvSpPr txBox="1"/>
          <p:nvPr/>
        </p:nvSpPr>
        <p:spPr>
          <a:xfrm>
            <a:off x="6900846" y="4394360"/>
            <a:ext cx="6096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Componente 1: Conservação e Restauração;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Componente 2: Produção Sustentável;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Componente 3: Saneamento; e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Componente 4: Recursos Hídricos.</a:t>
            </a:r>
          </a:p>
        </p:txBody>
      </p:sp>
    </p:spTree>
    <p:extLst>
      <p:ext uri="{BB962C8B-B14F-4D97-AF65-F5344CB8AC3E}">
        <p14:creationId xmlns:p14="http://schemas.microsoft.com/office/powerpoint/2010/main" val="119309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0B6C93A-0E42-4D36-A9EA-2A8F20114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r="20673" b="-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BC1A588-15EF-44C7-B92F-654F0E126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739632"/>
              </p:ext>
            </p:extLst>
          </p:nvPr>
        </p:nvGraphicFramePr>
        <p:xfrm>
          <a:off x="590719" y="337931"/>
          <a:ext cx="4559425" cy="601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uxograma: Disco Magnético 10">
            <a:hlinkClick r:id="rId8" action="ppaction://hlinksldjump"/>
            <a:extLst>
              <a:ext uri="{FF2B5EF4-FFF2-40B4-BE49-F238E27FC236}">
                <a16:creationId xmlns:a16="http://schemas.microsoft.com/office/drawing/2014/main" id="{96E16BCB-8ED0-6ED1-DC97-929D3F5E2F8D}"/>
              </a:ext>
            </a:extLst>
          </p:cNvPr>
          <p:cNvSpPr/>
          <p:nvPr/>
        </p:nvSpPr>
        <p:spPr>
          <a:xfrm>
            <a:off x="8079190" y="365835"/>
            <a:ext cx="1460690" cy="105437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Banco de Projetos</a:t>
            </a:r>
          </a:p>
        </p:txBody>
      </p:sp>
    </p:spTree>
    <p:extLst>
      <p:ext uri="{BB962C8B-B14F-4D97-AF65-F5344CB8AC3E}">
        <p14:creationId xmlns:p14="http://schemas.microsoft.com/office/powerpoint/2010/main" val="78102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4E583-3778-4497-993E-F708494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94" y="117315"/>
            <a:ext cx="10515600" cy="1325563"/>
          </a:xfrm>
        </p:spPr>
        <p:txBody>
          <a:bodyPr/>
          <a:lstStyle/>
          <a:p>
            <a:r>
              <a:rPr lang="pt-BR" dirty="0"/>
              <a:t>RF10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448DD-38E3-4105-BFC7-8F58EB4B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474523"/>
            <a:ext cx="8439150" cy="823912"/>
          </a:xfrm>
          <a:solidFill>
            <a:srgbClr val="F7BBE4"/>
          </a:solidFill>
        </p:spPr>
        <p:txBody>
          <a:bodyPr anchor="ctr">
            <a:noAutofit/>
          </a:bodyPr>
          <a:lstStyle/>
          <a:p>
            <a:r>
              <a:rPr lang="pt-BR" sz="2000" dirty="0"/>
              <a:t>Subproduto 5A – Produtos e ações de mobilização, comunicação social e educação ambiental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8060-0460-4FC5-BFE0-924BD4F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407071"/>
            <a:ext cx="8439149" cy="1870489"/>
          </a:xfrm>
        </p:spPr>
        <p:txBody>
          <a:bodyPr>
            <a:noAutofit/>
          </a:bodyPr>
          <a:lstStyle/>
          <a:p>
            <a:r>
              <a:rPr lang="pt-BR" sz="1600" dirty="0"/>
              <a:t>Compilação de todo o material e ações de comunicação e mobilização social que foram executadas no período que compreende a elaboração do PSH-RMBH.</a:t>
            </a:r>
          </a:p>
          <a:p>
            <a:r>
              <a:rPr lang="pt-BR" sz="1600" dirty="0"/>
              <a:t>Identificação e mapeamento do público-alvo considerando os objetivos do PSH-RMBH</a:t>
            </a:r>
          </a:p>
          <a:p>
            <a:r>
              <a:rPr lang="pt-BR" sz="1600" dirty="0"/>
              <a:t>Estratégias de ações para o alcance da mobilização e engajamento de médio e longo prazo de atores estratégicos, a fim de que os programas, ações e diretrizes do PSH-RMBH sejam efetivados.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BB33D67-BB4A-4ED0-87A4-17F2ED61CA72}"/>
              </a:ext>
            </a:extLst>
          </p:cNvPr>
          <p:cNvSpPr txBox="1">
            <a:spLocks/>
          </p:cNvSpPr>
          <p:nvPr/>
        </p:nvSpPr>
        <p:spPr>
          <a:xfrm>
            <a:off x="460194" y="32296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RF11</a:t>
            </a:r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D0055574-E635-4D64-AE37-1E8D5B338BD9}"/>
              </a:ext>
            </a:extLst>
          </p:cNvPr>
          <p:cNvSpPr txBox="1">
            <a:spLocks/>
          </p:cNvSpPr>
          <p:nvPr/>
        </p:nvSpPr>
        <p:spPr>
          <a:xfrm>
            <a:off x="2085974" y="3523315"/>
            <a:ext cx="8439150" cy="823912"/>
          </a:xfrm>
          <a:prstGeom prst="rect">
            <a:avLst/>
          </a:prstGeom>
          <a:solidFill>
            <a:srgbClr val="F7BBE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Subproduto 5B – Plano de Mobilização, Comunicação Social e Educação Ambiental para a Implementação do PSH-RMBH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05D2D82F-A2D4-433E-B6AF-87777D2EE1BC}"/>
              </a:ext>
            </a:extLst>
          </p:cNvPr>
          <p:cNvSpPr txBox="1">
            <a:spLocks/>
          </p:cNvSpPr>
          <p:nvPr/>
        </p:nvSpPr>
        <p:spPr>
          <a:xfrm>
            <a:off x="2085974" y="4453806"/>
            <a:ext cx="8439149" cy="1870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Elaboração de um Plano de Comunicação Social, Mobilização e Educação Ambiental com o objetivo de balizar e favorecer a difusão de informações e conhecimentos sobre conceitos, propostas, produtos gerados e resultados alcançados pelo PSH-RMBH.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EB39A1-AF2E-B245-57BE-AEA6C0F03661}"/>
              </a:ext>
            </a:extLst>
          </p:cNvPr>
          <p:cNvSpPr txBox="1"/>
          <p:nvPr/>
        </p:nvSpPr>
        <p:spPr>
          <a:xfrm>
            <a:off x="6614170" y="5743735"/>
            <a:ext cx="4609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Plano de Comunicação Social, Mobilização e Educação Ambiental </a:t>
            </a:r>
            <a:endParaRPr lang="pt-BR" sz="2000" dirty="0"/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CD928D51-2542-74FC-508F-EBBECEF6003A}"/>
              </a:ext>
            </a:extLst>
          </p:cNvPr>
          <p:cNvSpPr/>
          <p:nvPr/>
        </p:nvSpPr>
        <p:spPr>
          <a:xfrm rot="16200000">
            <a:off x="5956530" y="1050585"/>
            <a:ext cx="629920" cy="8706743"/>
          </a:xfrm>
          <a:prstGeom prst="leftBrace">
            <a:avLst>
              <a:gd name="adj1" fmla="val 8333"/>
              <a:gd name="adj2" fmla="val 47726"/>
            </a:avLst>
          </a:prstGeom>
          <a:ln w="25400">
            <a:solidFill>
              <a:srgbClr val="F7B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3" descr="Documento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B359DAE8-77A3-F097-5700-9FD314E34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2433" y="5841606"/>
            <a:ext cx="781998" cy="7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6A81B5-232C-39C5-DBB6-72952EADF8CA}"/>
              </a:ext>
            </a:extLst>
          </p:cNvPr>
          <p:cNvSpPr txBox="1"/>
          <p:nvPr/>
        </p:nvSpPr>
        <p:spPr>
          <a:xfrm>
            <a:off x="1690255" y="290543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Mobilização e Levantamento de Dados</a:t>
            </a:r>
          </a:p>
        </p:txBody>
      </p:sp>
      <p:sp>
        <p:nvSpPr>
          <p:cNvPr id="10" name="Espaço Reservado para Conteúdo 8">
            <a:extLst>
              <a:ext uri="{FF2B5EF4-FFF2-40B4-BE49-F238E27FC236}">
                <a16:creationId xmlns:a16="http://schemas.microsoft.com/office/drawing/2014/main" id="{711C4E1A-1C1B-C2DE-AB7A-303E10DD19F7}"/>
              </a:ext>
            </a:extLst>
          </p:cNvPr>
          <p:cNvSpPr txBox="1">
            <a:spLocks/>
          </p:cNvSpPr>
          <p:nvPr/>
        </p:nvSpPr>
        <p:spPr>
          <a:xfrm>
            <a:off x="838200" y="1585440"/>
            <a:ext cx="10515600" cy="4602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Mobilização de atores estratégicos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Alvo: instituições municipais, estaduais e federais, representantes do poder púbico e da sociedade civil organizada.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Ponto de partida: Mailing da Agencia RMBH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Indicações estabelecidas no Termo de Referência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Crescimento do mailing (por levantamentos)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Atualização do mailing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Cruzamento com outras fontes de dados (conselhos e demais colegiados na RMBH)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Crescimento do mailing (orgânico)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Indicações de participantes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Novos entrantes por meio do trabalho de comunicação social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0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1E4A87-6709-3E83-56F3-CB83541180A5}"/>
              </a:ext>
            </a:extLst>
          </p:cNvPr>
          <p:cNvSpPr txBox="1"/>
          <p:nvPr/>
        </p:nvSpPr>
        <p:spPr>
          <a:xfrm>
            <a:off x="1690255" y="290543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Mobilização e Levantamento de Dados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A6C34B79-BB5C-8DFD-722C-3FD8ACBB74DA}"/>
              </a:ext>
            </a:extLst>
          </p:cNvPr>
          <p:cNvSpPr txBox="1">
            <a:spLocks/>
          </p:cNvSpPr>
          <p:nvPr/>
        </p:nvSpPr>
        <p:spPr>
          <a:xfrm>
            <a:off x="838200" y="1690841"/>
            <a:ext cx="10515600" cy="4351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600"/>
              <a:t>Categorias de dados a serem solicitados: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Gestão de Riscos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Abastecimento de Água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Esgotamento Sanitário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Resíduos Sólidos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Drenagem Urbana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Recuperação e Conservação Ambiental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2600">
                <a:cs typeface="Times New Roman" panose="02020603050405020304" pitchFamily="18" charset="0"/>
              </a:rPr>
              <a:t>Planejamento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75513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943FC56-A547-1A5D-8B63-45AEB4FD9D30}"/>
              </a:ext>
            </a:extLst>
          </p:cNvPr>
          <p:cNvSpPr/>
          <p:nvPr/>
        </p:nvSpPr>
        <p:spPr>
          <a:xfrm>
            <a:off x="4785393" y="4750282"/>
            <a:ext cx="6453278" cy="1163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F1685E-F317-C6C3-5D8A-900C2E305950}"/>
              </a:ext>
            </a:extLst>
          </p:cNvPr>
          <p:cNvSpPr txBox="1"/>
          <p:nvPr/>
        </p:nvSpPr>
        <p:spPr>
          <a:xfrm>
            <a:off x="1690255" y="290543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Mobilização e Levantamento de Dados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B901AC81-5123-6A1A-27CC-CFE36DF22E9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660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Estratégia para obtenção dos dados: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Definição de um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interlocutor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junto ao órgão público;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Solicitação de dados via e-mail;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Visita para refinamento ou aquisição de novos dados, acompanhado de mapa para localização de locais críticos.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CA11EF-14F9-A9CE-A7E0-092E74D77086}"/>
              </a:ext>
            </a:extLst>
          </p:cNvPr>
          <p:cNvSpPr/>
          <p:nvPr/>
        </p:nvSpPr>
        <p:spPr>
          <a:xfrm>
            <a:off x="1121433" y="4788792"/>
            <a:ext cx="3312544" cy="612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https://bit.ly/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psh-rmbh1</a:t>
            </a:r>
          </a:p>
        </p:txBody>
      </p:sp>
      <p:pic>
        <p:nvPicPr>
          <p:cNvPr id="5" name="Gráfico 4" descr="Um avião de papel voando">
            <a:extLst>
              <a:ext uri="{FF2B5EF4-FFF2-40B4-BE49-F238E27FC236}">
                <a16:creationId xmlns:a16="http://schemas.microsoft.com/office/drawing/2014/main" id="{84AAB3B5-66B9-DF77-3553-1AFA36E3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90" y="5095250"/>
            <a:ext cx="1472207" cy="14722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4594D86-5F37-DB7F-8B52-A06BFD5925BE}"/>
              </a:ext>
            </a:extLst>
          </p:cNvPr>
          <p:cNvSpPr txBox="1"/>
          <p:nvPr/>
        </p:nvSpPr>
        <p:spPr>
          <a:xfrm>
            <a:off x="4789602" y="4754737"/>
            <a:ext cx="6453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indicação de um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interlocutor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 envio de algum material para contribuir com o PSH-RMBH, utilize 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formulário disponibilizado no chat desta reunião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através do qual entraremos em contato; ou acesse o formulário pelo celular via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QRcode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acima.</a:t>
            </a:r>
          </a:p>
        </p:txBody>
      </p:sp>
      <p:pic>
        <p:nvPicPr>
          <p:cNvPr id="9" name="Imagem 8" descr="Código QR&#10;&#10;Descrição gerada automaticamente">
            <a:extLst>
              <a:ext uri="{FF2B5EF4-FFF2-40B4-BE49-F238E27FC236}">
                <a16:creationId xmlns:a16="http://schemas.microsoft.com/office/drawing/2014/main" id="{99D7EF95-D96C-E201-1A0F-72BA01CD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9" y="648234"/>
            <a:ext cx="2108419" cy="27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41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FF4CC19-F929-0B44-4040-3033306F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415473"/>
            <a:ext cx="12049858" cy="482162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AFF5AE3-138A-DB3F-76BF-97ED9734FFCB}"/>
              </a:ext>
            </a:extLst>
          </p:cNvPr>
          <p:cNvSpPr/>
          <p:nvPr/>
        </p:nvSpPr>
        <p:spPr>
          <a:xfrm>
            <a:off x="4036290" y="5202384"/>
            <a:ext cx="609600" cy="988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EA196B-4FB4-9FAF-E115-CCF1F2A6D1E7}"/>
              </a:ext>
            </a:extLst>
          </p:cNvPr>
          <p:cNvSpPr txBox="1"/>
          <p:nvPr/>
        </p:nvSpPr>
        <p:spPr>
          <a:xfrm>
            <a:off x="1690255" y="290543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Cronograma do trabalho</a:t>
            </a:r>
          </a:p>
        </p:txBody>
      </p:sp>
    </p:spTree>
    <p:extLst>
      <p:ext uri="{BB962C8B-B14F-4D97-AF65-F5344CB8AC3E}">
        <p14:creationId xmlns:p14="http://schemas.microsoft.com/office/powerpoint/2010/main" val="187209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20E443-D52A-410A-ADA0-5D7F213C34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Obrigada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50AE5E-5CE2-433D-96FF-79C31FBC821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26390" y="591343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en-US" dirty="0" err="1"/>
              <a:t>Profill</a:t>
            </a:r>
            <a:r>
              <a:rPr lang="en-US" dirty="0"/>
              <a:t> </a:t>
            </a:r>
            <a:r>
              <a:rPr lang="en-US" dirty="0" err="1"/>
              <a:t>Engenharia</a:t>
            </a:r>
            <a:r>
              <a:rPr lang="en-US" dirty="0"/>
              <a:t> e </a:t>
            </a:r>
            <a:r>
              <a:rPr lang="en-US" dirty="0" err="1"/>
              <a:t>Ambiente</a:t>
            </a:r>
            <a:r>
              <a:rPr lang="en-US" dirty="0"/>
              <a:t> S.A.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www.profill.com.br</a:t>
            </a:r>
            <a:endParaRPr lang="en-US" dirty="0"/>
          </a:p>
          <a:p>
            <a:pPr marL="0" indent="0" algn="l">
              <a:buNone/>
            </a:pPr>
            <a:br>
              <a:rPr lang="en-US" dirty="0"/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carlos@profill.com.br</a:t>
            </a:r>
            <a:br>
              <a:rPr lang="en-US" dirty="0"/>
            </a:b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sidnei.agra@profill.com.br</a:t>
            </a:r>
            <a:br>
              <a:rPr lang="en-US" dirty="0"/>
            </a:b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ana.helfer@profill.com.br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B9F4A5B-57CC-9E45-6794-3DA20EC08B6D}"/>
              </a:ext>
            </a:extLst>
          </p:cNvPr>
          <p:cNvSpPr txBox="1"/>
          <p:nvPr/>
        </p:nvSpPr>
        <p:spPr>
          <a:xfrm>
            <a:off x="1690255" y="290543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Objetivos do PSH-RMBH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77D7500-C09B-9C1C-0F5C-838556300C5A}"/>
              </a:ext>
            </a:extLst>
          </p:cNvPr>
          <p:cNvSpPr>
            <a:spLocks noGrp="1"/>
          </p:cNvSpPr>
          <p:nvPr/>
        </p:nvSpPr>
        <p:spPr>
          <a:xfrm>
            <a:off x="1020973" y="1910550"/>
            <a:ext cx="9843006" cy="434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Subsidiar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gestão de recursos hídricos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Região Metropolitana de Belo Horizonte;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Definir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áreas prioritárias com vistas à segurança hídrica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Região Metropolitana de Belo Horizonte,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hierarquizando-as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estabelecendo a urgência para a implementação das ações por unidade de planejamento e gestão de recursos hídricos;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banco de projetos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 a definição de ações estruturais (obras de infraestrutura) e não-estruturais (infraestrutura verde e medidas de gestão) organizadas em quatro eixos de atuação: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Conservação e restauração da biodiversidade e dos serviços ecossistêmicos relacionadas à água;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 Produção sustentável e uso racional dos recursos hídricos;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Saneamento, controle da poluição e obras hídricas;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Garantia da quantidade e qualidade do abastecimento da RMBH;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Plano de Comunicação, Mobilização e Educação Ambiental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visando difundir informações e conhecimentos no contexto da implementação do PSH-RMBH.</a:t>
            </a:r>
          </a:p>
        </p:txBody>
      </p:sp>
    </p:spTree>
    <p:extLst>
      <p:ext uri="{BB962C8B-B14F-4D97-AF65-F5344CB8AC3E}">
        <p14:creationId xmlns:p14="http://schemas.microsoft.com/office/powerpoint/2010/main" val="206161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A8350B-9BBF-022D-824B-FA17C9B1313D}"/>
              </a:ext>
            </a:extLst>
          </p:cNvPr>
          <p:cNvSpPr txBox="1"/>
          <p:nvPr/>
        </p:nvSpPr>
        <p:spPr>
          <a:xfrm>
            <a:off x="1690255" y="290543"/>
            <a:ext cx="374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Profill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Engenharia e Ambiente S.A.</a:t>
            </a:r>
          </a:p>
        </p:txBody>
      </p:sp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B3D3251E-6C06-215A-CC18-CEE0561B5D0D}"/>
              </a:ext>
            </a:extLst>
          </p:cNvPr>
          <p:cNvSpPr txBox="1">
            <a:spLocks/>
          </p:cNvSpPr>
          <p:nvPr/>
        </p:nvSpPr>
        <p:spPr>
          <a:xfrm>
            <a:off x="395608" y="2848529"/>
            <a:ext cx="8242365" cy="4013911"/>
          </a:xfrm>
          <a:prstGeom prst="rect">
            <a:avLst/>
          </a:prstGeom>
        </p:spPr>
        <p:txBody>
          <a:bodyPr>
            <a:noAutofit/>
          </a:bodyPr>
          <a:lstStyle>
            <a:lvl1pPr marL="228606" indent="-228606" algn="l" defTabSz="914419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3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0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2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9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5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7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4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6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ATLAS ÁGUAS (ANA, 2021);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PNRBH (IICA/MDR, 2021,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em andamento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Pirh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Paranapanema (ANA, 2017);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Pirh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Paraíba do Sul (CEIVAP, 2021);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PERH Guandu (AGEVAP, 2018);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PRH PCJ (PCJ, 2020);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HIDROGEOLOGIA RM Belém (ANA, 2019);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 err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Pirh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 Paranapanema e PRH Piancó-Piranhas Açu – Revisão (ANA, 2022, 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em andamento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PERH PE (SEINFRA/APAC PE, 2022,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em finalização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 err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PMSBs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/BHSF MG 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(</a:t>
            </a:r>
            <a:r>
              <a:rPr lang="pt-BR" sz="1200" dirty="0" err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Bambui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, Diamantina, </a:t>
            </a:r>
            <a:r>
              <a:rPr lang="pt-BR" sz="1200" dirty="0" err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Japaraiba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, Martinho Campos, Moeda Santa Rosa da Serra)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 (APV, 2022);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PDRHs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Leste de Minas (SM, MU e RL – IGAM, 2022,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em andamento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IOH Verde Grande (APV, 2020);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ISA / ZAP – Peixe Bravo (APV / CBH Velhas, 2022,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em andamento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</a:t>
            </a:r>
          </a:p>
          <a:p>
            <a:pPr marL="444500" marR="0" lvl="1" indent="-177800" algn="l" defTabSz="914419" rtl="0" eaLnBrk="1" fontAlgn="auto" latinLnBrk="0" hangingPunct="1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USOS DA ÁGUA – URUCUIA/CARSTE – SF (APV/CBHSF, 2021)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5106AE-D6F3-4C82-88CF-5C0E878E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127" y="910581"/>
            <a:ext cx="5171859" cy="5036838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0D6D70E-1253-41A1-2B58-3509DB386D74}"/>
              </a:ext>
            </a:extLst>
          </p:cNvPr>
          <p:cNvSpPr txBox="1">
            <a:spLocks/>
          </p:cNvSpPr>
          <p:nvPr/>
        </p:nvSpPr>
        <p:spPr>
          <a:xfrm>
            <a:off x="395608" y="1677994"/>
            <a:ext cx="7079390" cy="994185"/>
          </a:xfrm>
          <a:prstGeom prst="rect">
            <a:avLst/>
          </a:prstGeom>
        </p:spPr>
        <p:txBody>
          <a:bodyPr>
            <a:noAutofit/>
          </a:bodyPr>
          <a:lstStyle>
            <a:lvl1pPr marL="228606" indent="-228606" algn="l" defTabSz="914419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3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0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2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9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5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7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4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6" indent="-228606" algn="l" defTabSz="91441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6" marR="0" lvl="0" indent="-228606" algn="l" defTabSz="91441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Profill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Engenharia e Ambiente S.A. trabalha desde 1999 em projetos voltados ao planejamento regional, de recursos hídricos e meio ambiente;</a:t>
            </a:r>
          </a:p>
          <a:p>
            <a:pPr marL="228606" marR="0" lvl="0" indent="-228606" algn="l" defTabSz="91441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Recentemente, em recursos hídricos: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1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08DAF4C1-DE89-3C1A-7551-77EA68B07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26" y="240268"/>
            <a:ext cx="8157863" cy="60273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79E7A4-07D8-EF0A-4456-9C50090B305D}"/>
              </a:ext>
            </a:extLst>
          </p:cNvPr>
          <p:cNvSpPr txBox="1"/>
          <p:nvPr/>
        </p:nvSpPr>
        <p:spPr>
          <a:xfrm>
            <a:off x="905143" y="240269"/>
            <a:ext cx="41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Organograma da Equipe Técnica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9BD64E-03D0-2F6D-2251-12AE73F8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9" r="70900" b="-119"/>
          <a:stretch/>
        </p:blipFill>
        <p:spPr bwMode="auto">
          <a:xfrm>
            <a:off x="639367" y="3210009"/>
            <a:ext cx="2408860" cy="66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43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2030FE2-D8C6-1C1B-5B11-D851A4215CF7}"/>
              </a:ext>
            </a:extLst>
          </p:cNvPr>
          <p:cNvSpPr>
            <a:spLocks noGrp="1"/>
          </p:cNvSpPr>
          <p:nvPr/>
        </p:nvSpPr>
        <p:spPr>
          <a:xfrm>
            <a:off x="-148924" y="3392488"/>
            <a:ext cx="27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Área de Estudo</a:t>
            </a:r>
          </a:p>
        </p:txBody>
      </p: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C45EA9EB-E747-4827-F51F-40239C947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2"/>
          <a:stretch/>
        </p:blipFill>
        <p:spPr>
          <a:xfrm>
            <a:off x="2244240" y="0"/>
            <a:ext cx="7703519" cy="68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B3CA9AF2-D644-D9E2-7893-7B301510DC94}"/>
              </a:ext>
            </a:extLst>
          </p:cNvPr>
          <p:cNvSpPr txBox="1">
            <a:spLocks/>
          </p:cNvSpPr>
          <p:nvPr/>
        </p:nvSpPr>
        <p:spPr>
          <a:xfrm>
            <a:off x="333376" y="1168526"/>
            <a:ext cx="4140000" cy="30517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rgbClr val="0070C0"/>
                </a:solidFill>
              </a:rPr>
              <a:t>RMBH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85AEF23-3E3C-63E6-C72B-46088E6D7A3D}"/>
              </a:ext>
            </a:extLst>
          </p:cNvPr>
          <p:cNvSpPr txBox="1">
            <a:spLocks/>
          </p:cNvSpPr>
          <p:nvPr/>
        </p:nvSpPr>
        <p:spPr>
          <a:xfrm>
            <a:off x="333376" y="1477463"/>
            <a:ext cx="4140000" cy="46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Baldim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Belo Horizonte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Betim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Brumadinho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Caeté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Capim Branco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Confins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Contagem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Esmeraldas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Florestal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Ibirité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Igarapé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Itaguara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Itatiaiuçu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Jaboticatubas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Juatuba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Lagoa Santa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Mário Campos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Mateus Leme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Matozinhos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Nova Lima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Nova União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Pedro Leopoldo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Raposos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Ribeirão das Neves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Rio Acima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Rio Manso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Sabará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Santa Luzia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São Joaquim de Bicas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São José da Lapa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Sarzedo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Taquaraçu de Minas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>
                <a:latin typeface="+mj-lt"/>
              </a:rPr>
              <a:t>Vespasiano</a:t>
            </a:r>
            <a:endParaRPr lang="pt-BR" sz="1200" dirty="0">
              <a:latin typeface="+mj-lt"/>
            </a:endParaRP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72822DD2-C236-A5F4-3AA6-507DC5965C91}"/>
              </a:ext>
            </a:extLst>
          </p:cNvPr>
          <p:cNvSpPr txBox="1">
            <a:spLocks/>
          </p:cNvSpPr>
          <p:nvPr/>
        </p:nvSpPr>
        <p:spPr>
          <a:xfrm>
            <a:off x="4659085" y="1168526"/>
            <a:ext cx="2880000" cy="30517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rgbClr val="0070C0"/>
                </a:solidFill>
              </a:rPr>
              <a:t>Colar Metropolitano</a:t>
            </a:r>
          </a:p>
        </p:txBody>
      </p:sp>
      <p:sp>
        <p:nvSpPr>
          <p:cNvPr id="8" name="Espaço Reservado para Conteúdo 6">
            <a:extLst>
              <a:ext uri="{FF2B5EF4-FFF2-40B4-BE49-F238E27FC236}">
                <a16:creationId xmlns:a16="http://schemas.microsoft.com/office/drawing/2014/main" id="{C52FCAA9-4DA7-5444-596A-4080126F53CF}"/>
              </a:ext>
            </a:extLst>
          </p:cNvPr>
          <p:cNvSpPr txBox="1">
            <a:spLocks/>
          </p:cNvSpPr>
          <p:nvPr/>
        </p:nvSpPr>
        <p:spPr>
          <a:xfrm>
            <a:off x="4659084" y="1477463"/>
            <a:ext cx="2880000" cy="46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solidFill>
                  <a:srgbClr val="000000"/>
                </a:solidFill>
                <a:latin typeface="+mj-lt"/>
              </a:rPr>
              <a:t>Belo Vale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Bonfim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Fortuna de Minas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Funilândia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Inhaúma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Itabirito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Itaúna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Moeda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Pará de Minas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Prudente de Morais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São José da Varginha </a:t>
            </a:r>
          </a:p>
          <a:p>
            <a:r>
              <a:rPr lang="pt-BR" sz="1200">
                <a:solidFill>
                  <a:srgbClr val="000000"/>
                </a:solidFill>
                <a:latin typeface="+mj-lt"/>
              </a:rPr>
              <a:t>Sete Lagoas</a:t>
            </a:r>
            <a:endParaRPr lang="pt-BR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29FDB5B1-6CD5-47D1-987E-827EBAD3CC4B}"/>
              </a:ext>
            </a:extLst>
          </p:cNvPr>
          <p:cNvSpPr txBox="1">
            <a:spLocks/>
          </p:cNvSpPr>
          <p:nvPr/>
        </p:nvSpPr>
        <p:spPr>
          <a:xfrm>
            <a:off x="7721596" y="1168526"/>
            <a:ext cx="4140000" cy="3051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dirty="0">
                <a:solidFill>
                  <a:srgbClr val="0070C0"/>
                </a:solidFill>
              </a:rPr>
              <a:t>Outros</a:t>
            </a:r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DB0E52EE-5E45-5E9C-64A0-8FA411861911}"/>
              </a:ext>
            </a:extLst>
          </p:cNvPr>
          <p:cNvSpPr txBox="1">
            <a:spLocks/>
          </p:cNvSpPr>
          <p:nvPr/>
        </p:nvSpPr>
        <p:spPr>
          <a:xfrm>
            <a:off x="7721596" y="1477463"/>
            <a:ext cx="4140000" cy="46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0" u="none" strike="noStrike" baseline="0" dirty="0">
                <a:latin typeface="+mj-lt"/>
              </a:rPr>
              <a:t>Cachoeira da Prata </a:t>
            </a:r>
          </a:p>
          <a:p>
            <a:r>
              <a:rPr lang="pt-BR" sz="1200" b="0" i="0" u="none" strike="noStrike" baseline="0" dirty="0">
                <a:latin typeface="+mj-lt"/>
              </a:rPr>
              <a:t>Caetanópolis </a:t>
            </a:r>
          </a:p>
          <a:p>
            <a:r>
              <a:rPr lang="pt-BR" sz="1200" b="0" i="0" u="none" strike="noStrike" baseline="0" dirty="0">
                <a:latin typeface="+mj-lt"/>
              </a:rPr>
              <a:t>Carmo do Cajuru </a:t>
            </a:r>
          </a:p>
          <a:p>
            <a:r>
              <a:rPr lang="pt-BR" sz="1200" b="0" i="0" u="none" strike="noStrike" baseline="0" dirty="0" err="1">
                <a:latin typeface="+mj-lt"/>
              </a:rPr>
              <a:t>Carmópolis</a:t>
            </a:r>
            <a:r>
              <a:rPr lang="pt-BR" sz="1200" b="0" i="0" u="none" strike="noStrike" baseline="0" dirty="0">
                <a:latin typeface="+mj-lt"/>
              </a:rPr>
              <a:t> de Minas </a:t>
            </a:r>
          </a:p>
          <a:p>
            <a:r>
              <a:rPr lang="pt-BR" sz="1200" b="0" i="0" u="none" strike="noStrike" baseline="0" dirty="0">
                <a:latin typeface="+mj-lt"/>
              </a:rPr>
              <a:t>Cláudio </a:t>
            </a:r>
          </a:p>
          <a:p>
            <a:r>
              <a:rPr lang="pt-BR" sz="1200" b="0" i="0" u="none" strike="noStrike" baseline="0" dirty="0">
                <a:latin typeface="+mj-lt"/>
              </a:rPr>
              <a:t>Conceição do Pará </a:t>
            </a:r>
          </a:p>
          <a:p>
            <a:r>
              <a:rPr lang="pt-BR" sz="1200" b="0" i="0" u="none" strike="noStrike" baseline="0" dirty="0">
                <a:latin typeface="+mj-lt"/>
              </a:rPr>
              <a:t>Congonhas do Norte </a:t>
            </a:r>
          </a:p>
          <a:p>
            <a:r>
              <a:rPr lang="pt-BR" sz="1200" b="0" i="0" u="none" strike="noStrike" baseline="0" dirty="0">
                <a:latin typeface="+mj-lt"/>
              </a:rPr>
              <a:t>Crucilândia </a:t>
            </a:r>
          </a:p>
          <a:p>
            <a:r>
              <a:rPr lang="pt-BR" sz="1200" b="0" i="0" u="none" strike="noStrike" baseline="0" dirty="0">
                <a:latin typeface="+mj-lt"/>
              </a:rPr>
              <a:t>Desterro de Entre Rios </a:t>
            </a:r>
          </a:p>
          <a:p>
            <a:r>
              <a:rPr lang="pt-BR" sz="1200" b="0" i="0" u="none" strike="noStrike" baseline="0" dirty="0" err="1">
                <a:latin typeface="+mj-lt"/>
              </a:rPr>
              <a:t>Igaratinga</a:t>
            </a:r>
            <a:r>
              <a:rPr lang="pt-BR" sz="1200" b="0" i="0" u="none" strike="noStrike" baseline="0" dirty="0">
                <a:latin typeface="+mj-lt"/>
              </a:rPr>
              <a:t> </a:t>
            </a:r>
          </a:p>
          <a:p>
            <a:r>
              <a:rPr lang="pt-BR" sz="1200" b="0" i="0" u="none" strike="noStrike" baseline="0" dirty="0" err="1">
                <a:latin typeface="+mj-lt"/>
              </a:rPr>
              <a:t>Jeceaba</a:t>
            </a:r>
            <a:r>
              <a:rPr lang="pt-BR" sz="1200" b="0" i="0" u="none" strike="noStrike" baseline="0" dirty="0">
                <a:latin typeface="+mj-lt"/>
              </a:rPr>
              <a:t> </a:t>
            </a:r>
          </a:p>
          <a:p>
            <a:r>
              <a:rPr lang="pt-BR" sz="1200" b="0" i="0" u="none" strike="noStrike" baseline="0" dirty="0">
                <a:latin typeface="+mj-lt"/>
              </a:rPr>
              <a:t>Jequitibá </a:t>
            </a:r>
          </a:p>
          <a:p>
            <a:r>
              <a:rPr lang="pt-BR" sz="1200" b="0" i="0" u="none" strike="noStrike" baseline="0" dirty="0">
                <a:latin typeface="+mj-lt"/>
              </a:rPr>
              <a:t>Maravilhas </a:t>
            </a:r>
          </a:p>
          <a:p>
            <a:r>
              <a:rPr lang="pt-BR" sz="1200" b="0" i="0" u="none" strike="noStrike" baseline="0" dirty="0">
                <a:latin typeface="+mj-lt"/>
              </a:rPr>
              <a:t>Oliveira </a:t>
            </a:r>
          </a:p>
          <a:p>
            <a:r>
              <a:rPr lang="pt-BR" sz="1200" b="0" i="0" u="none" strike="noStrike" baseline="0" dirty="0">
                <a:latin typeface="+mj-lt"/>
              </a:rPr>
              <a:t>Onça de Pitangui </a:t>
            </a:r>
          </a:p>
          <a:p>
            <a:r>
              <a:rPr lang="pt-BR" sz="1200" b="0" i="0" u="none" strike="noStrike" baseline="0" dirty="0">
                <a:latin typeface="+mj-lt"/>
              </a:rPr>
              <a:t>Ouro Preto </a:t>
            </a:r>
          </a:p>
          <a:p>
            <a:r>
              <a:rPr lang="pt-BR" sz="1200" b="0" i="0" u="none" strike="noStrike" baseline="0" dirty="0">
                <a:latin typeface="+mj-lt"/>
              </a:rPr>
              <a:t>Passa Tempo </a:t>
            </a:r>
          </a:p>
          <a:p>
            <a:r>
              <a:rPr lang="pt-BR" sz="1200" b="0" i="0" u="none" strike="noStrike" baseline="0" dirty="0">
                <a:latin typeface="+mj-lt"/>
              </a:rPr>
              <a:t>Pequi </a:t>
            </a:r>
          </a:p>
          <a:p>
            <a:r>
              <a:rPr lang="pt-BR" sz="1200" b="0" i="0" u="none" strike="noStrike" baseline="0" dirty="0">
                <a:latin typeface="+mj-lt"/>
              </a:rPr>
              <a:t>Piedade dos Gerais </a:t>
            </a:r>
          </a:p>
          <a:p>
            <a:r>
              <a:rPr lang="pt-BR" sz="1200" b="0" i="0" u="none" strike="noStrike" baseline="0" dirty="0">
                <a:latin typeface="+mj-lt"/>
              </a:rPr>
              <a:t>Piracema </a:t>
            </a:r>
          </a:p>
          <a:p>
            <a:r>
              <a:rPr lang="pt-BR" sz="1200" b="0" i="0" u="none" strike="noStrike" baseline="0" dirty="0">
                <a:latin typeface="+mj-lt"/>
              </a:rPr>
              <a:t>Presidente Juscelino </a:t>
            </a:r>
          </a:p>
          <a:p>
            <a:r>
              <a:rPr lang="pt-BR" sz="1200" b="0" i="0" u="none" strike="noStrike" baseline="0" dirty="0">
                <a:latin typeface="+mj-lt"/>
              </a:rPr>
              <a:t>Resende Costa </a:t>
            </a:r>
          </a:p>
          <a:p>
            <a:r>
              <a:rPr lang="pt-BR" sz="1200" b="0" i="0" u="none" strike="noStrike" baseline="0" dirty="0">
                <a:latin typeface="+mj-lt"/>
              </a:rPr>
              <a:t>Santana de </a:t>
            </a:r>
            <a:r>
              <a:rPr lang="pt-BR" sz="1200" b="0" i="0" u="none" strike="noStrike" baseline="0" dirty="0" err="1">
                <a:latin typeface="+mj-lt"/>
              </a:rPr>
              <a:t>Pirapama</a:t>
            </a:r>
            <a:r>
              <a:rPr lang="pt-BR" sz="1200" b="0" i="0" u="none" strike="noStrike" baseline="0" dirty="0">
                <a:latin typeface="+mj-lt"/>
              </a:rPr>
              <a:t> </a:t>
            </a:r>
          </a:p>
          <a:p>
            <a:r>
              <a:rPr lang="pt-BR" sz="1200" b="0" i="0" u="none" strike="noStrike" baseline="0" dirty="0">
                <a:latin typeface="+mj-lt"/>
              </a:rPr>
              <a:t>Santana do Riacho </a:t>
            </a:r>
          </a:p>
          <a:p>
            <a:r>
              <a:rPr lang="pt-BR" sz="1200" b="0" i="0" u="none" strike="noStrike" baseline="0" dirty="0">
                <a:latin typeface="+mj-lt"/>
              </a:rPr>
              <a:t>São Gonçalo do Pará	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2030FE2-D8C6-1C1B-5B11-D851A4215CF7}"/>
              </a:ext>
            </a:extLst>
          </p:cNvPr>
          <p:cNvSpPr>
            <a:spLocks noGrp="1"/>
          </p:cNvSpPr>
          <p:nvPr/>
        </p:nvSpPr>
        <p:spPr>
          <a:xfrm>
            <a:off x="392701" y="515105"/>
            <a:ext cx="653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Relação de </a:t>
            </a:r>
            <a:r>
              <a:rPr lang="en-US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Municípios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da Área de </a:t>
            </a:r>
            <a:r>
              <a:rPr lang="en-US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Estudo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(71 </a:t>
            </a:r>
            <a:r>
              <a:rPr lang="en-US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municípios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248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B2DFB-37CE-67AB-71C0-98AC74C7AD16}"/>
              </a:ext>
            </a:extLst>
          </p:cNvPr>
          <p:cNvSpPr>
            <a:spLocks noGrp="1"/>
          </p:cNvSpPr>
          <p:nvPr/>
        </p:nvSpPr>
        <p:spPr>
          <a:xfrm>
            <a:off x="-309417" y="3579155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Área de Estudo</a:t>
            </a: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A437AD4D-CB17-9989-B362-822C8D82B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2102" b="3"/>
          <a:stretch/>
        </p:blipFill>
        <p:spPr>
          <a:xfrm>
            <a:off x="1955853" y="221672"/>
            <a:ext cx="8755421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BB79FF33-B94B-FCEA-F79A-B3B0494CBB27}"/>
              </a:ext>
            </a:extLst>
          </p:cNvPr>
          <p:cNvSpPr txBox="1">
            <a:spLocks/>
          </p:cNvSpPr>
          <p:nvPr/>
        </p:nvSpPr>
        <p:spPr>
          <a:xfrm>
            <a:off x="333376" y="1106385"/>
            <a:ext cx="2520000" cy="36933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rgbClr val="0070C0"/>
                </a:solidFill>
              </a:rPr>
              <a:t>Bacia do Rio das Velhas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87E140C-2CF8-A2B3-06CA-10F9C5B60A5E}"/>
              </a:ext>
            </a:extLst>
          </p:cNvPr>
          <p:cNvSpPr txBox="1">
            <a:spLocks/>
          </p:cNvSpPr>
          <p:nvPr/>
        </p:nvSpPr>
        <p:spPr>
          <a:xfrm>
            <a:off x="333376" y="1477463"/>
            <a:ext cx="2520000" cy="46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>
                <a:solidFill>
                  <a:srgbClr val="000000"/>
                </a:solidFill>
                <a:latin typeface="+mj-lt"/>
              </a:rPr>
              <a:t>Alto rio das Velhas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Nascentes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Rio Itabirito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Águas do Gandarela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Águas da Moeda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Ribeirão Caeté / Sabará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Ribeirão Arrudas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Ribeirão do Onça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>
                <a:solidFill>
                  <a:srgbClr val="000000"/>
                </a:solidFill>
                <a:latin typeface="+mj-lt"/>
              </a:rPr>
              <a:t>Médio Alto rio das Velhas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Poderoso Vermelho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Ribeirão da Mata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Rio Taquaraçu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Carste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Jabó / Baldim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Ribeirão Jequitibá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>
                <a:solidFill>
                  <a:srgbClr val="000000"/>
                </a:solidFill>
                <a:latin typeface="+mj-lt"/>
              </a:rPr>
              <a:t>Médio Baixo Rio das Velhas</a:t>
            </a:r>
          </a:p>
          <a:p>
            <a:pPr marL="13493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solidFill>
                  <a:srgbClr val="000000"/>
                </a:solidFill>
                <a:latin typeface="+mj-lt"/>
              </a:rPr>
              <a:t>Rio Cipó</a:t>
            </a:r>
            <a:endParaRPr lang="pt-BR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EEEC60F-60E6-9A1C-C6B1-0BF8BFE2E61A}"/>
              </a:ext>
            </a:extLst>
          </p:cNvPr>
          <p:cNvSpPr txBox="1">
            <a:spLocks/>
          </p:cNvSpPr>
          <p:nvPr/>
        </p:nvSpPr>
        <p:spPr>
          <a:xfrm>
            <a:off x="2960915" y="1106385"/>
            <a:ext cx="6604000" cy="36933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rgbClr val="0070C0"/>
                </a:solidFill>
              </a:rPr>
              <a:t>Bacia do rio Paraopeba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E60C706-FAC2-B56D-DAE3-4DBD6D4E37C9}"/>
              </a:ext>
            </a:extLst>
          </p:cNvPr>
          <p:cNvSpPr txBox="1">
            <a:spLocks/>
          </p:cNvSpPr>
          <p:nvPr/>
        </p:nvSpPr>
        <p:spPr>
          <a:xfrm>
            <a:off x="2960914" y="1477463"/>
            <a:ext cx="6604000" cy="46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numCol="3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>
                <a:latin typeface="+mj-lt"/>
              </a:rPr>
              <a:t>Alto rio Paraopeba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Macaúbas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na divisa dos municípios de Brumadinho, Moeda e Belo Vale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dos Cordeiros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antes do Ribeirão dos Paiva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dos Paiva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antes do Rio Camapuã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>
                <a:latin typeface="+mj-lt"/>
              </a:rPr>
              <a:t>Médio rio Paraopeba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São João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dos Macacos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Córrego Riacho Fundo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dos Macacos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Córrego Carreira Comprida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dos Macacos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dos Macacos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do Cipó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antes do Ribeirão Cova do Anta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Cova do Anta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depois do Ribeirão Cova do Anta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Grande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entre Ribeirão Serra Azul e Ribeirão Grande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Serra Azul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entre Rio Betim e Ribeirão Serra Azul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Betim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Sarzedo e Rio Paraopeba entre Rio Manso e Rio Betim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Manso entre Rio Veloso e Rio Paraopeba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200">
              <a:latin typeface="+mj-lt"/>
            </a:endParaRP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Veloso antes do Rio Manso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Manso entre Córrego Barreiro e Rio Veloso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Córrego Barreiro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Manso entre do Córrego do Baú e Córrego Barreiro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Córrego Morro da Onça ou Córrego Canela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Manso antes do Córrego do Baú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Córrego Cachoeira ou Córrego do Sousa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Manso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antes do Ribeirão Águas Claras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Ribeirão Águas Claras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BR" sz="1200">
                <a:latin typeface="+mj-lt"/>
              </a:rPr>
              <a:t>Rio Paraopeba antes do Rio Macaúbas</a:t>
            </a:r>
            <a:endParaRPr lang="pt-BR" sz="1200" dirty="0">
              <a:latin typeface="+mj-lt"/>
            </a:endParaRPr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6F6B2A29-BB4D-83E2-D582-C3D8E4A144A3}"/>
              </a:ext>
            </a:extLst>
          </p:cNvPr>
          <p:cNvSpPr txBox="1">
            <a:spLocks/>
          </p:cNvSpPr>
          <p:nvPr/>
        </p:nvSpPr>
        <p:spPr>
          <a:xfrm>
            <a:off x="9701983" y="1106385"/>
            <a:ext cx="2160000" cy="3693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rgbClr val="0070C0"/>
                </a:solidFill>
              </a:rPr>
              <a:t>Bacia do rio Pará</a:t>
            </a: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D5D5FD9A-AB91-D3DD-0B1A-B3CB619D665E}"/>
              </a:ext>
            </a:extLst>
          </p:cNvPr>
          <p:cNvSpPr txBox="1">
            <a:spLocks/>
          </p:cNvSpPr>
          <p:nvPr/>
        </p:nvSpPr>
        <p:spPr>
          <a:xfrm>
            <a:off x="9701983" y="1477463"/>
            <a:ext cx="2160000" cy="46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 i="0" u="none" strike="noStrike" baseline="0" dirty="0">
                <a:latin typeface="+mj-lt"/>
              </a:rPr>
              <a:t>Alto rio Pará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200" b="0" i="0" u="none" strike="noStrike" baseline="0" dirty="0">
                <a:latin typeface="+mj-lt"/>
              </a:rPr>
              <a:t>Rio Pará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200" b="1" i="0" u="none" strike="noStrike" baseline="0" dirty="0">
                <a:latin typeface="+mj-lt"/>
              </a:rPr>
              <a:t>Médio rio Pará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200" b="0" i="0" u="none" strike="noStrike" baseline="0" dirty="0">
                <a:latin typeface="+mj-lt"/>
              </a:rPr>
              <a:t>Ribeirão Paciência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200" b="0" i="0" u="none" strike="noStrike" baseline="0" dirty="0">
                <a:latin typeface="+mj-lt"/>
              </a:rPr>
              <a:t>Rio São João</a:t>
            </a:r>
          </a:p>
          <a:p>
            <a:pPr marL="134938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200" b="0" i="0" u="none" strike="noStrike" baseline="0" dirty="0">
                <a:latin typeface="+mj-lt"/>
              </a:rPr>
              <a:t>Rio do Peixe</a:t>
            </a:r>
            <a:endParaRPr lang="pt-BR" sz="1200" dirty="0">
              <a:latin typeface="+mj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B54C589-F067-1E55-36C5-95D211E40A8F}"/>
              </a:ext>
            </a:extLst>
          </p:cNvPr>
          <p:cNvSpPr>
            <a:spLocks noGrp="1"/>
          </p:cNvSpPr>
          <p:nvPr/>
        </p:nvSpPr>
        <p:spPr>
          <a:xfrm>
            <a:off x="392701" y="515105"/>
            <a:ext cx="487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Relação de sub-</a:t>
            </a:r>
            <a:r>
              <a:rPr lang="en-US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bacias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da Área de Estudo</a:t>
            </a:r>
          </a:p>
        </p:txBody>
      </p:sp>
    </p:spTree>
    <p:extLst>
      <p:ext uri="{BB962C8B-B14F-4D97-AF65-F5344CB8AC3E}">
        <p14:creationId xmlns:p14="http://schemas.microsoft.com/office/powerpoint/2010/main" val="4218620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2353</Words>
  <Application>Microsoft Office PowerPoint</Application>
  <PresentationFormat>Widescreen</PresentationFormat>
  <Paragraphs>413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Amasis MT Pro Light</vt:lpstr>
      <vt:lpstr>Arial</vt:lpstr>
      <vt:lpstr>Calibri</vt:lpstr>
      <vt:lpstr>Calibri Light</vt:lpstr>
      <vt:lpstr>Symbol</vt:lpstr>
      <vt:lpstr>trebuchet ms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RF02</vt:lpstr>
      <vt:lpstr>RF03</vt:lpstr>
      <vt:lpstr>RF04</vt:lpstr>
      <vt:lpstr>RF05</vt:lpstr>
      <vt:lpstr>RF06</vt:lpstr>
      <vt:lpstr>RF07</vt:lpstr>
      <vt:lpstr>RP01</vt:lpstr>
      <vt:lpstr>Oficinas </vt:lpstr>
      <vt:lpstr>RF08</vt:lpstr>
      <vt:lpstr>RF09</vt:lpstr>
      <vt:lpstr>Apresentação do PowerPoint</vt:lpstr>
      <vt:lpstr>RF10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PSH-RMBH Plano de Trabalho</dc:title>
  <dc:creator>Ana  Helfer</dc:creator>
  <cp:lastModifiedBy>Carlos Bortoli</cp:lastModifiedBy>
  <cp:revision>71</cp:revision>
  <cp:lastPrinted>2022-05-26T16:53:08Z</cp:lastPrinted>
  <dcterms:created xsi:type="dcterms:W3CDTF">2022-04-06T18:32:56Z</dcterms:created>
  <dcterms:modified xsi:type="dcterms:W3CDTF">2022-05-26T16:54:26Z</dcterms:modified>
</cp:coreProperties>
</file>